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69" r:id="rId4"/>
    <p:sldId id="272" r:id="rId5"/>
    <p:sldId id="271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0510F4E-EE2B-4BD9-BFBC-92D4192856C0}">
          <p14:sldIdLst>
            <p14:sldId id="257"/>
            <p14:sldId id="262"/>
            <p14:sldId id="269"/>
            <p14:sldId id="272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85874" autoAdjust="0"/>
  </p:normalViewPr>
  <p:slideViewPr>
    <p:cSldViewPr snapToGrid="0">
      <p:cViewPr varScale="1">
        <p:scale>
          <a:sx n="55" d="100"/>
          <a:sy n="55" d="100"/>
        </p:scale>
        <p:origin x="70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247EB-B49C-42F8-9536-88887B281934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A93E1-3FF7-47D5-A1D6-8896AD611F2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0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93E1-3FF7-47D5-A1D6-8896AD611F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93E1-3FF7-47D5-A1D6-8896AD611F2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13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93E1-3FF7-47D5-A1D6-8896AD611F2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34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A93E1-3FF7-47D5-A1D6-8896AD611F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46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F056C-1180-4FAB-A20C-B3624DD28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A6AF13-D3E1-40AE-AFE4-528437656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E887A5-BCD0-4F00-8CC1-17E039B9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E83B2-DC45-4D1C-A605-E1E919DD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F89C1B-2852-4BCA-ACFF-23BC2B88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74E387-14DA-4C03-B361-4A7E5070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B72C10-64D9-4E2B-BA9A-91CCFDD14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BE0077-5C22-4B48-BED8-B4EE35C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9040EE-7E22-4739-A18A-CFDBC39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5AD7FE-9177-45A1-9A28-4D33E1B6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0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086C5D-9BF9-46A3-9172-FEB82D629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F79DA2-F18B-4405-B99F-600A65FA9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C476F2-6914-491A-8398-04AB0076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83A27-FBB2-4C83-BEE2-4436E562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FFED4-95EF-4CFB-B461-2F2D4B47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6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815A0-5B9D-4CE2-87B9-270152F9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AF0A7A-B04A-4CD2-94CC-D6D78EE6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4D5894-3164-43B3-90D3-72163D51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269051-757D-4D04-9A2E-88E73644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78AB8A-C1F8-42D3-A74D-404BD80D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4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18D4F-0952-4D55-95C0-6D9EE933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AA0D46-8312-469C-87A7-F019E15F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25F8-12DC-4823-A3F4-984FE350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491222-7F85-4F96-A3FA-FEE7A631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DDCDE-2D90-4ACB-AB2B-EAC9B96C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5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92C9A-4DBB-49BF-89D9-A77B759F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AFE561-07E8-440C-80D8-7F0CC4045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8BE540-A3D9-421A-8B9E-BACBB7D5F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7ECDB8-21D2-40D1-B2A2-677DE68A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75F427-22D6-4BD6-986E-77E3B94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5DB92D-D545-4857-A76C-147BE7C6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42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F8146-08E1-495A-9D00-77F43C2C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D59E0B-39DE-4457-9F0E-011848844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2EFE3C-7F92-40E0-89D4-E5B3B270A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FA2F4E-4777-4776-A02E-D79F65795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AE88CE-F45B-48D9-A270-EA6560A53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EE72AD-2741-4744-A267-D280003B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98A315-C4AB-4A2B-8E54-403E074F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C5EC2C-E990-4A51-9257-A2D034B9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9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C11CA-92A3-4124-8198-7929F23A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022F6A-E5DF-4616-9E15-9E8E13A7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414FA-FE31-486B-8D23-D99B17D7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D96FAD-6854-4BC5-87A9-CE5A8573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5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B96482-EF64-4FDF-9357-F339309E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F428D6-7AFF-41C8-B9E4-2E974733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BF5FBA-2F9D-4C12-9970-F5C68E1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3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7E7A-A54D-434E-BEED-0ED656DC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97D5F-5333-4EE7-9A89-8FD2450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BF9DC-D9BA-414E-8D14-1C5B2B01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6228C3-A6D3-4E83-A6A1-20F5EC61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F48AD5-6438-45A7-83D9-5CB1799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901407-7492-4B33-9CAC-1C671DC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96CB4-DD5C-445E-94B8-3C411780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A83ADF-8C12-4594-B773-269165ABE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C516C5-B9D0-4229-9E96-0A8354129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FBB49A-A35E-41A1-9CD9-482C1B50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2A7253-36F5-4255-8FA7-0B46B7A3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90C412-C6B6-4436-939B-845846BA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A38FE2-9E24-42D1-BD94-8434DD6E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70D9B2-DD45-4A73-A7C9-6D5432FA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343BDD-3AAD-4A90-ADD7-2D96CE38E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0966-3B25-4833-8982-BFC47925D4AB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A987A-9402-47EF-8D85-08414635C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1AA43-8D79-4843-8AD0-B886C7DD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F843C-9A78-4AD9-AF9D-05D577E96896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B16616-0FA5-40D4-9BC8-49D7005F6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92" y="487817"/>
            <a:ext cx="4731008" cy="2659878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38974543-AA25-498A-97E3-369934AD1FA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2225040" y="3429000"/>
            <a:ext cx="13731240" cy="3117384"/>
          </a:xfrm>
        </p:spPr>
        <p:txBody>
          <a:bodyPr>
            <a:normAutofit lnSpcReduction="10000"/>
          </a:bodyPr>
          <a:lstStyle/>
          <a:p>
            <a:pPr marL="3200400" lvl="7" indent="0" algn="just">
              <a:buNone/>
            </a:pPr>
            <a:r>
              <a:rPr lang="fr-FR" sz="3900" b="1" i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4300" b="1" i="1" dirty="0">
                <a:solidFill>
                  <a:schemeClr val="accent1">
                    <a:lumMod val="75000"/>
                  </a:schemeClr>
                </a:solidFill>
              </a:rPr>
              <a:t>TOGETHER, </a:t>
            </a:r>
            <a:r>
              <a:rPr lang="fr-FR" sz="4300" b="1" i="1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fr-FR" sz="43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300" b="1" i="1" dirty="0" err="1">
                <a:solidFill>
                  <a:schemeClr val="accent1">
                    <a:lumMod val="75000"/>
                  </a:schemeClr>
                </a:solidFill>
              </a:rPr>
              <a:t>win</a:t>
            </a:r>
            <a:r>
              <a:rPr lang="fr-FR" sz="4300" b="1" i="1" dirty="0">
                <a:solidFill>
                  <a:schemeClr val="accent1">
                    <a:lumMod val="75000"/>
                  </a:schemeClr>
                </a:solidFill>
              </a:rPr>
              <a:t> !</a:t>
            </a:r>
          </a:p>
          <a:p>
            <a:pPr marL="3200400" lvl="7" indent="0" algn="just">
              <a:buNone/>
            </a:pP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</a:rPr>
              <a:t>Campus </a:t>
            </a:r>
            <a:r>
              <a:rPr lang="fr-FR" sz="3500" b="1" i="1" dirty="0" err="1">
                <a:solidFill>
                  <a:schemeClr val="accent1">
                    <a:lumMod val="75000"/>
                  </a:schemeClr>
                </a:solidFill>
              </a:rPr>
              <a:t>mobility</a:t>
            </a: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fr-FR" sz="3500" b="1" i="1" dirty="0" err="1">
                <a:solidFill>
                  <a:schemeClr val="accent1">
                    <a:lumMod val="75000"/>
                  </a:schemeClr>
                </a:solidFill>
              </a:rPr>
              <a:t>Laboratories</a:t>
            </a: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fr-FR" sz="3500" b="1" i="1" dirty="0" err="1">
                <a:solidFill>
                  <a:schemeClr val="accent1">
                    <a:lumMod val="75000"/>
                  </a:schemeClr>
                </a:solidFill>
              </a:rPr>
              <a:t>Welfare</a:t>
            </a: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</a:rPr>
              <a:t> and inclusion</a:t>
            </a:r>
          </a:p>
          <a:p>
            <a:pPr marL="3200400" lvl="7" indent="0" algn="just">
              <a:buNone/>
            </a:pPr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200400" lvl="7" indent="0" algn="just">
              <a:buNone/>
            </a:pPr>
            <a:r>
              <a:rPr lang="fr-FR" sz="2200" b="1" dirty="0"/>
              <a:t>Ioana-Maria </a:t>
            </a:r>
            <a:r>
              <a:rPr lang="fr-FR" sz="2200" b="1" dirty="0" err="1"/>
              <a:t>Crasan</a:t>
            </a:r>
            <a:r>
              <a:rPr lang="fr-FR" sz="2200" dirty="0"/>
              <a:t>, </a:t>
            </a:r>
            <a:r>
              <a:rPr lang="fr-FR" sz="2200" dirty="0" err="1"/>
              <a:t>Universitatea</a:t>
            </a:r>
            <a:r>
              <a:rPr lang="fr-FR" sz="2200" dirty="0"/>
              <a:t> </a:t>
            </a:r>
            <a:r>
              <a:rPr lang="fr-FR" sz="2200" dirty="0" err="1"/>
              <a:t>din</a:t>
            </a:r>
            <a:r>
              <a:rPr lang="fr-FR" sz="2200" dirty="0"/>
              <a:t> </a:t>
            </a:r>
            <a:r>
              <a:rPr lang="fr-FR" sz="2200" dirty="0" err="1"/>
              <a:t>București</a:t>
            </a:r>
            <a:endParaRPr lang="fr-FR" sz="2200" dirty="0"/>
          </a:p>
          <a:p>
            <a:pPr marL="3200400" lvl="7" indent="0" algn="just">
              <a:buNone/>
            </a:pPr>
            <a:r>
              <a:rPr lang="fr-FR" sz="2200" b="1" dirty="0"/>
              <a:t>Ghada Hossam</a:t>
            </a:r>
            <a:r>
              <a:rPr lang="fr-FR" sz="2200" dirty="0"/>
              <a:t>, </a:t>
            </a:r>
            <a:r>
              <a:rPr lang="es-ES" sz="2200" dirty="0"/>
              <a:t>La Universidad Autónoma de Madrid</a:t>
            </a:r>
            <a:r>
              <a:rPr lang="fr-FR" sz="2200" dirty="0"/>
              <a:t>  </a:t>
            </a:r>
          </a:p>
          <a:p>
            <a:pPr marL="3200400" lvl="7" indent="0" algn="just">
              <a:buNone/>
            </a:pPr>
            <a:r>
              <a:rPr lang="fr-FR" sz="2200" b="1" dirty="0"/>
              <a:t>Auri </a:t>
            </a:r>
            <a:r>
              <a:rPr lang="fr-FR" sz="2200" b="1" dirty="0" err="1"/>
              <a:t>Kostama-Goerger</a:t>
            </a:r>
            <a:r>
              <a:rPr lang="fr-FR" sz="2200" dirty="0"/>
              <a:t>, Aix-Marseille Université </a:t>
            </a:r>
          </a:p>
          <a:p>
            <a:pPr marL="3200400" lvl="7" indent="0" algn="just">
              <a:buNone/>
            </a:pPr>
            <a:r>
              <a:rPr lang="fr-FR" sz="2200" b="1" dirty="0"/>
              <a:t>Julian-Patrick Lotz</a:t>
            </a:r>
            <a:r>
              <a:rPr lang="fr-FR" sz="2200" dirty="0"/>
              <a:t>, Eberhard </a:t>
            </a:r>
            <a:r>
              <a:rPr lang="fr-FR" sz="2200" dirty="0" err="1"/>
              <a:t>Karls</a:t>
            </a:r>
            <a:r>
              <a:rPr lang="fr-FR" sz="2200" dirty="0"/>
              <a:t> </a:t>
            </a:r>
            <a:r>
              <a:rPr lang="fr-FR" sz="2200" dirty="0" err="1"/>
              <a:t>Universität</a:t>
            </a:r>
            <a:r>
              <a:rPr lang="fr-FR" sz="2200" dirty="0"/>
              <a:t> Tübingen</a:t>
            </a:r>
          </a:p>
          <a:p>
            <a:pPr marL="3200400" lvl="7" indent="0" algn="just">
              <a:buNone/>
            </a:pPr>
            <a:r>
              <a:rPr lang="fr-FR" sz="2200" b="1" dirty="0"/>
              <a:t>Sara Massa</a:t>
            </a:r>
            <a:r>
              <a:rPr lang="fr-FR" sz="2200" dirty="0"/>
              <a:t>, </a:t>
            </a:r>
            <a:r>
              <a:rPr lang="fr-FR" sz="2200" dirty="0" err="1"/>
              <a:t>Sapienza</a:t>
            </a:r>
            <a:r>
              <a:rPr lang="fr-FR" sz="2200" dirty="0"/>
              <a:t> </a:t>
            </a:r>
            <a:r>
              <a:rPr lang="fr-FR" sz="2200" dirty="0" err="1"/>
              <a:t>Università</a:t>
            </a:r>
            <a:r>
              <a:rPr lang="fr-FR" sz="2200" dirty="0"/>
              <a:t> di Roma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2220EF-7D8B-4602-8B24-781A8B411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2" y="311616"/>
            <a:ext cx="3666017" cy="28360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AA1B364-8FB9-41F1-A524-E399CC901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46" y="3429000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2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3E982-1C3F-4921-9747-E0727E01166A}"/>
              </a:ext>
            </a:extLst>
          </p:cNvPr>
          <p:cNvSpPr/>
          <p:nvPr/>
        </p:nvSpPr>
        <p:spPr>
          <a:xfrm>
            <a:off x="289560" y="152400"/>
            <a:ext cx="1170847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How to </a:t>
            </a: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ensure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EQUAL OPPORTUNITIES for </a:t>
            </a:r>
          </a:p>
          <a:p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              all </a:t>
            </a: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members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  <a:p>
            <a:pPr algn="r"/>
            <a:endParaRPr lang="fr-FR" sz="4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fr-FR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</a:rPr>
              <a:t> « UNIVERSITY »</a:t>
            </a:r>
          </a:p>
          <a:p>
            <a:pPr algn="ctr"/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400" b="1" dirty="0"/>
              <a:t>UNI… </a:t>
            </a:r>
            <a:r>
              <a:rPr lang="fr-FR" sz="2400" b="1" dirty="0" err="1"/>
              <a:t>means</a:t>
            </a:r>
            <a:r>
              <a:rPr lang="fr-FR" sz="2400" b="1" dirty="0"/>
              <a:t> unifies</a:t>
            </a:r>
          </a:p>
          <a:p>
            <a:pPr algn="ctr"/>
            <a:r>
              <a:rPr lang="fr-FR" sz="2400" b="1" dirty="0"/>
              <a:t>VERSITY… </a:t>
            </a:r>
            <a:r>
              <a:rPr lang="fr-FR" sz="2400" b="1" dirty="0" err="1"/>
              <a:t>means</a:t>
            </a:r>
            <a:r>
              <a:rPr lang="fr-FR" sz="2400" b="1" dirty="0"/>
              <a:t> collection of </a:t>
            </a:r>
            <a:r>
              <a:rPr lang="fr-FR" sz="2400" b="1" dirty="0" err="1"/>
              <a:t>differences</a:t>
            </a:r>
            <a:r>
              <a:rPr lang="fr-FR" sz="2400" b="1" dirty="0"/>
              <a:t> in one place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i="1" dirty="0"/>
              <a:t> A </a:t>
            </a:r>
            <a:r>
              <a:rPr lang="fr-FR" sz="2400" b="1" i="1" dirty="0" err="1"/>
              <a:t>unity</a:t>
            </a:r>
            <a:r>
              <a:rPr lang="fr-FR" sz="2400" b="1" i="1" dirty="0"/>
              <a:t> of </a:t>
            </a:r>
            <a:r>
              <a:rPr lang="fr-FR" sz="2400" b="1" i="1" dirty="0" err="1"/>
              <a:t>differences</a:t>
            </a:r>
            <a:r>
              <a:rPr lang="fr-FR" sz="2400" b="1" i="1" dirty="0"/>
              <a:t> and </a:t>
            </a:r>
            <a:r>
              <a:rPr lang="fr-FR" sz="2400" b="1" i="1" dirty="0" err="1"/>
              <a:t>diversities</a:t>
            </a:r>
            <a:r>
              <a:rPr lang="fr-FR" sz="2400" b="1" i="1" dirty="0"/>
              <a:t> but </a:t>
            </a:r>
            <a:r>
              <a:rPr lang="fr-FR" sz="2400" b="1" i="1" dirty="0" err="1"/>
              <a:t>also</a:t>
            </a:r>
            <a:r>
              <a:rPr lang="fr-FR" sz="2400" b="1" i="1" dirty="0"/>
              <a:t> of </a:t>
            </a:r>
            <a:r>
              <a:rPr lang="fr-FR" sz="2400" b="1" i="1" dirty="0" err="1"/>
              <a:t>different</a:t>
            </a:r>
            <a:r>
              <a:rPr lang="fr-FR" sz="2400" b="1" i="1" dirty="0"/>
              <a:t> </a:t>
            </a:r>
            <a:r>
              <a:rPr lang="fr-FR" sz="2400" b="1" i="1" dirty="0" err="1"/>
              <a:t>abilities</a:t>
            </a:r>
            <a:r>
              <a:rPr lang="fr-FR" sz="2400" b="1" i="1" dirty="0"/>
              <a:t>.</a:t>
            </a:r>
          </a:p>
          <a:p>
            <a:pPr algn="r"/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Photo </a:t>
            </a:r>
            <a:r>
              <a:rPr lang="fr-FR" sz="1200" dirty="0"/>
              <a:t>© </a:t>
            </a:r>
            <a:r>
              <a:rPr lang="fr-FR" sz="1200" b="1" i="1" dirty="0" err="1">
                <a:solidFill>
                  <a:schemeClr val="accent1">
                    <a:lumMod val="75000"/>
                  </a:schemeClr>
                </a:solidFill>
              </a:rPr>
              <a:t>Shutterstock</a:t>
            </a:r>
            <a:endParaRPr lang="fr-FR" sz="1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F736D53-9152-40A4-BF86-4BD738C1F644}"/>
              </a:ext>
            </a:extLst>
          </p:cNvPr>
          <p:cNvSpPr/>
          <p:nvPr/>
        </p:nvSpPr>
        <p:spPr>
          <a:xfrm>
            <a:off x="563880" y="789709"/>
            <a:ext cx="978408" cy="541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92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15D3BD-9756-43CC-B871-D80BC68CF3BA}"/>
              </a:ext>
            </a:extLst>
          </p:cNvPr>
          <p:cNvSpPr/>
          <p:nvPr/>
        </p:nvSpPr>
        <p:spPr>
          <a:xfrm>
            <a:off x="637309" y="623453"/>
            <a:ext cx="10196945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Focus on Disability &gt; Physical disabilities</a:t>
            </a:r>
          </a:p>
          <a:p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Campus </a:t>
            </a: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mobility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fr-FR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Laboratories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fr-FR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Welfare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and inclusion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fr-FR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8"/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Photo </a:t>
            </a:r>
            <a:r>
              <a:rPr lang="fr-FR" sz="1200" dirty="0"/>
              <a:t>© </a:t>
            </a:r>
            <a:r>
              <a:rPr lang="fr-FR" sz="1200" b="1" i="1" dirty="0" err="1">
                <a:solidFill>
                  <a:schemeClr val="accent1">
                    <a:lumMod val="75000"/>
                  </a:schemeClr>
                </a:solidFill>
              </a:rPr>
              <a:t>Shutterstock</a:t>
            </a:r>
            <a:endParaRPr lang="fr-FR" sz="1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endParaRPr lang="fr-FR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09D397-1D2C-4EEF-A622-FFE5BFF9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69715"/>
            <a:ext cx="5097023" cy="36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B5C82B-F87B-4F31-A8CC-31EE44755CE3}"/>
              </a:ext>
            </a:extLst>
          </p:cNvPr>
          <p:cNvSpPr/>
          <p:nvPr/>
        </p:nvSpPr>
        <p:spPr>
          <a:xfrm>
            <a:off x="249383" y="257075"/>
            <a:ext cx="1194261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Practical solution for Campus Mobility, Inclusion and Laboratories:</a:t>
            </a:r>
            <a:br>
              <a:rPr lang="fr-FR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CAMPUS MAP MOBILE APPLICATION: “ To-get-there” </a:t>
            </a:r>
          </a:p>
          <a:p>
            <a:endParaRPr lang="fr-FR" sz="1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n-US" sz="2000" b="1" dirty="0"/>
              <a:t>Improving </a:t>
            </a:r>
            <a:r>
              <a:rPr lang="en-US" sz="2800" b="1" i="1" dirty="0"/>
              <a:t>mobility</a:t>
            </a:r>
            <a:r>
              <a:rPr lang="en-US" sz="2000" b="1" dirty="0"/>
              <a:t>, and promoting </a:t>
            </a:r>
            <a:r>
              <a:rPr lang="en-US" sz="2800" b="1" i="1" dirty="0"/>
              <a:t>inclusion</a:t>
            </a:r>
            <a:r>
              <a:rPr lang="en-US" sz="2000" b="1" dirty="0"/>
              <a:t> by tracing the most suitable and effective itineraries</a:t>
            </a:r>
          </a:p>
          <a:p>
            <a:pPr fontAlgn="base"/>
            <a:endParaRPr lang="en-US" sz="2000" b="1" dirty="0"/>
          </a:p>
          <a:p>
            <a:pPr fontAlgn="base"/>
            <a:r>
              <a:rPr lang="en-US" sz="2000" b="1" dirty="0"/>
              <a:t>Features : </a:t>
            </a:r>
            <a:endParaRPr lang="en-U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Maps of: City + Campus + inside buildings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audio guide for blind people + screen reading implementation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barrier-free pathways for people in wheelchair or old people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adapted facilities ; laboratories have mobile lab lift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available in different languages </a:t>
            </a: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n-US" sz="2000" b="1" dirty="0"/>
              <a:t>Benefits 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Get to specific target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Special facilities mapped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empowerment gained for all users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high replicability for other universities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Accessibility should be the standard and not the exception.</a:t>
            </a:r>
            <a:endParaRPr lang="fr-FR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								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              Photo </a:t>
            </a:r>
            <a:r>
              <a:rPr lang="fr-FR" sz="1200" dirty="0"/>
              <a:t>© 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fr-FR" sz="1200" b="1" i="1" dirty="0" err="1">
                <a:solidFill>
                  <a:schemeClr val="accent1">
                    <a:lumMod val="75000"/>
                  </a:schemeClr>
                </a:solidFill>
              </a:rPr>
              <a:t>Kostama-Goerger</a:t>
            </a:r>
            <a:endParaRPr lang="fr-FR" sz="12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7A296A-C9C2-4CAD-9612-0A52B860A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3018" y="2495362"/>
            <a:ext cx="4544291" cy="3408217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96319A8-56F0-49CB-B641-A6DD7D0EA821}"/>
              </a:ext>
            </a:extLst>
          </p:cNvPr>
          <p:cNvGrpSpPr/>
          <p:nvPr/>
        </p:nvGrpSpPr>
        <p:grpSpPr>
          <a:xfrm>
            <a:off x="8091055" y="1927325"/>
            <a:ext cx="4084855" cy="4102000"/>
            <a:chOff x="8091055" y="1927325"/>
            <a:chExt cx="4084855" cy="41020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AA4D1E2B-7653-44C4-A7EF-ACF653303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1055" y="1927325"/>
              <a:ext cx="4084855" cy="4084855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6566604-831C-40A6-AE64-8C57D5C0000D}"/>
                </a:ext>
              </a:extLst>
            </p:cNvPr>
            <p:cNvSpPr/>
            <p:nvPr/>
          </p:nvSpPr>
          <p:spPr>
            <a:xfrm>
              <a:off x="8674677" y="5709285"/>
              <a:ext cx="2824595" cy="32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alibaba.com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6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B31D8B7-E715-434A-B242-3202BB8A8E22}"/>
              </a:ext>
            </a:extLst>
          </p:cNvPr>
          <p:cNvSpPr/>
          <p:nvPr/>
        </p:nvSpPr>
        <p:spPr>
          <a:xfrm rot="18605719" flipV="1">
            <a:off x="896812" y="2994008"/>
            <a:ext cx="9078229" cy="210566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085BF-F55C-49EC-BC05-81750DBB7A48}"/>
              </a:ext>
            </a:extLst>
          </p:cNvPr>
          <p:cNvSpPr/>
          <p:nvPr/>
        </p:nvSpPr>
        <p:spPr>
          <a:xfrm>
            <a:off x="207818" y="387926"/>
            <a:ext cx="11734800" cy="521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	HOW TO SCALE UP?</a:t>
            </a:r>
          </a:p>
          <a:p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b="1" dirty="0" err="1"/>
              <a:t>Implicate</a:t>
            </a:r>
            <a:r>
              <a:rPr lang="fr-FR" sz="3200" b="1" dirty="0"/>
              <a:t> </a:t>
            </a:r>
            <a:r>
              <a:rPr lang="fr-FR" sz="3200" dirty="0" err="1"/>
              <a:t>students</a:t>
            </a:r>
            <a:r>
              <a:rPr lang="fr-FR" sz="3200" dirty="0"/>
              <a:t>, staff, experts in </a:t>
            </a:r>
            <a:r>
              <a:rPr lang="fr-FR" sz="3200" b="1" dirty="0" err="1"/>
              <a:t>Think</a:t>
            </a:r>
            <a:r>
              <a:rPr lang="fr-FR" sz="3200" b="1" dirty="0"/>
              <a:t> tanks</a:t>
            </a:r>
            <a:endParaRPr lang="fr-FR" sz="3200" dirty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Map existing practices </a:t>
            </a:r>
            <a:r>
              <a:rPr lang="en-US" sz="3200" dirty="0"/>
              <a:t>in each university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/>
              <a:t>Modelize</a:t>
            </a:r>
            <a:r>
              <a:rPr lang="en-US" sz="3200" b="1" dirty="0"/>
              <a:t> the best practices </a:t>
            </a:r>
            <a:r>
              <a:rPr lang="en-US" sz="3200" dirty="0"/>
              <a:t>within CIVIS network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Establish</a:t>
            </a:r>
            <a:r>
              <a:rPr lang="en-US" sz="3200" b="1" dirty="0"/>
              <a:t> a common chart </a:t>
            </a:r>
            <a:r>
              <a:rPr lang="en-US" sz="3200" dirty="0"/>
              <a:t>for European Civic University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Create a service-learning model</a:t>
            </a:r>
            <a:r>
              <a:rPr lang="en-US" sz="3200" dirty="0"/>
              <a:t> to perpetuate action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7207C6-BC83-44A7-920D-DB21E3011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2" y="249382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B08A47B-C73C-46EA-84A6-005018A5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9" y="0"/>
            <a:ext cx="121722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DB046A-4F2C-4F5C-8C66-4F7B024997E6}"/>
              </a:ext>
            </a:extLst>
          </p:cNvPr>
          <p:cNvSpPr/>
          <p:nvPr/>
        </p:nvSpPr>
        <p:spPr>
          <a:xfrm>
            <a:off x="374073" y="471055"/>
            <a:ext cx="1091738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 algn="just"/>
            <a:endParaRPr lang="fr-FR" sz="43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7" algn="just"/>
            <a:r>
              <a:rPr lang="fr-FR" sz="5400" b="1" i="1" dirty="0">
                <a:solidFill>
                  <a:schemeClr val="accent1">
                    <a:lumMod val="75000"/>
                  </a:schemeClr>
                </a:solidFill>
              </a:rPr>
              <a:t>TOGETHER, </a:t>
            </a:r>
          </a:p>
          <a:p>
            <a:pPr lvl="7" algn="just"/>
            <a:endParaRPr lang="fr-F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7" algn="just"/>
            <a:r>
              <a:rPr lang="fr-FR" sz="5400" b="1" i="1" dirty="0" err="1">
                <a:solidFill>
                  <a:schemeClr val="accent1">
                    <a:lumMod val="75000"/>
                  </a:schemeClr>
                </a:solidFill>
              </a:rPr>
              <a:t>unifying</a:t>
            </a:r>
            <a:r>
              <a:rPr lang="fr-FR" sz="5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5400" b="1" i="1" dirty="0" err="1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FR" sz="5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5400" b="1" i="1" dirty="0" err="1">
                <a:solidFill>
                  <a:schemeClr val="accent1">
                    <a:lumMod val="75000"/>
                  </a:schemeClr>
                </a:solidFill>
              </a:rPr>
              <a:t>abilities</a:t>
            </a:r>
            <a:r>
              <a:rPr lang="fr-FR" sz="5400" b="1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7" algn="just"/>
            <a:endParaRPr lang="fr-F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7" algn="just"/>
            <a:r>
              <a:rPr lang="fr-FR" sz="5400" b="1" i="1" dirty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fr-FR" sz="5400" b="1" i="1" dirty="0" err="1">
                <a:solidFill>
                  <a:schemeClr val="accent1">
                    <a:lumMod val="75000"/>
                  </a:schemeClr>
                </a:solidFill>
              </a:rPr>
              <a:t>win</a:t>
            </a:r>
            <a:r>
              <a:rPr lang="fr-FR" sz="5400" b="1" i="1" dirty="0">
                <a:solidFill>
                  <a:schemeClr val="accent1">
                    <a:lumMod val="7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420445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Breitbild</PresentationFormat>
  <Paragraphs>78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Auri KOSTAMA-GOERGER</dc:creator>
  <cp:lastModifiedBy>Julian Lotz</cp:lastModifiedBy>
  <cp:revision>36</cp:revision>
  <dcterms:created xsi:type="dcterms:W3CDTF">2021-11-25T14:48:20Z</dcterms:created>
  <dcterms:modified xsi:type="dcterms:W3CDTF">2021-11-26T10:08:11Z</dcterms:modified>
</cp:coreProperties>
</file>