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78" r:id="rId1"/>
  </p:sldMasterIdLst>
  <p:notesMasterIdLst>
    <p:notesMasterId r:id="rId19"/>
  </p:notesMasterIdLst>
  <p:handoutMasterIdLst>
    <p:handoutMasterId r:id="rId20"/>
  </p:handoutMasterIdLst>
  <p:sldIdLst>
    <p:sldId id="912" r:id="rId2"/>
    <p:sldId id="875" r:id="rId3"/>
    <p:sldId id="917" r:id="rId4"/>
    <p:sldId id="916" r:id="rId5"/>
    <p:sldId id="918" r:id="rId6"/>
    <p:sldId id="925" r:id="rId7"/>
    <p:sldId id="920" r:id="rId8"/>
    <p:sldId id="922" r:id="rId9"/>
    <p:sldId id="927" r:id="rId10"/>
    <p:sldId id="928" r:id="rId11"/>
    <p:sldId id="929" r:id="rId12"/>
    <p:sldId id="926" r:id="rId13"/>
    <p:sldId id="919" r:id="rId14"/>
    <p:sldId id="921" r:id="rId15"/>
    <p:sldId id="923" r:id="rId16"/>
    <p:sldId id="924" r:id="rId17"/>
    <p:sldId id="91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586" userDrawn="1">
          <p15:clr>
            <a:srgbClr val="A4A3A4"/>
          </p15:clr>
        </p15:guide>
        <p15:guide id="2" orient="horz" pos="252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sy Marín Aguilar" initials="SMA" lastIdx="2" clrIdx="0">
    <p:extLst>
      <p:ext uri="{19B8F6BF-5375-455C-9EA6-DF929625EA0E}">
        <p15:presenceInfo xmlns:p15="http://schemas.microsoft.com/office/powerpoint/2012/main" userId="ac259f784c93025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540B"/>
    <a:srgbClr val="005493"/>
    <a:srgbClr val="1A46EE"/>
    <a:srgbClr val="05376F"/>
    <a:srgbClr val="FABF0D"/>
    <a:srgbClr val="F5026E"/>
    <a:srgbClr val="822334"/>
    <a:srgbClr val="56DDB1"/>
    <a:srgbClr val="F65609"/>
    <a:srgbClr val="179F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07" autoAdjust="0"/>
    <p:restoredTop sz="90369" autoAdjust="0"/>
  </p:normalViewPr>
  <p:slideViewPr>
    <p:cSldViewPr snapToGrid="0">
      <p:cViewPr varScale="1">
        <p:scale>
          <a:sx n="115" d="100"/>
          <a:sy n="115" d="100"/>
        </p:scale>
        <p:origin x="888" y="184"/>
      </p:cViewPr>
      <p:guideLst>
        <p:guide pos="5586"/>
        <p:guide orient="horz" pos="25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65" d="100"/>
        <a:sy n="16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286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53A3280-76F4-4EE1-9E60-FB70835B6D7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CD09AA-4BBB-4874-8782-7E4E5A40536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B005C9-0336-4952-BA43-21AFD971799F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0C431D-1AF3-416C-9A4B-784CD8ED00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CA27B7-1D03-4ECB-A710-537E443F729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208A78-B430-40CC-ADD2-FBACC487FE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18498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28CFE-7E11-473A-B9D3-BDEE1A0F6224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7A4C88-C33D-44C0-9D68-884AE1E899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23206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>
                <a:effectLst/>
                <a:latin typeface="Helvetica" pitchFamily="2" charset="0"/>
              </a:rPr>
              <a:t>HORIZON-MSCA-2022-PF-01: European Fellowships</a:t>
            </a:r>
            <a:endParaRPr lang="en-US" dirty="0">
              <a:effectLst/>
              <a:latin typeface="Helvetica" pitchFamily="2" charset="0"/>
            </a:endParaRPr>
          </a:p>
          <a:p>
            <a:endParaRPr lang="en-MX" dirty="0"/>
          </a:p>
        </p:txBody>
      </p:sp>
    </p:spTree>
    <p:extLst>
      <p:ext uri="{BB962C8B-B14F-4D97-AF65-F5344CB8AC3E}">
        <p14:creationId xmlns:p14="http://schemas.microsoft.com/office/powerpoint/2010/main" val="3269861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MX" dirty="0"/>
              <a:t>etails </a:t>
            </a:r>
          </a:p>
        </p:txBody>
      </p:sp>
    </p:spTree>
    <p:extLst>
      <p:ext uri="{BB962C8B-B14F-4D97-AF65-F5344CB8AC3E}">
        <p14:creationId xmlns:p14="http://schemas.microsoft.com/office/powerpoint/2010/main" val="359076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X" dirty="0"/>
          </a:p>
        </p:txBody>
      </p:sp>
    </p:spTree>
    <p:extLst>
      <p:ext uri="{BB962C8B-B14F-4D97-AF65-F5344CB8AC3E}">
        <p14:creationId xmlns:p14="http://schemas.microsoft.com/office/powerpoint/2010/main" val="849528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X" dirty="0"/>
          </a:p>
        </p:txBody>
      </p:sp>
    </p:spTree>
    <p:extLst>
      <p:ext uri="{BB962C8B-B14F-4D97-AF65-F5344CB8AC3E}">
        <p14:creationId xmlns:p14="http://schemas.microsoft.com/office/powerpoint/2010/main" val="1257632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MX" dirty="0"/>
              <a:t>etails </a:t>
            </a:r>
          </a:p>
        </p:txBody>
      </p:sp>
    </p:spTree>
    <p:extLst>
      <p:ext uri="{BB962C8B-B14F-4D97-AF65-F5344CB8AC3E}">
        <p14:creationId xmlns:p14="http://schemas.microsoft.com/office/powerpoint/2010/main" val="4262999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X" dirty="0"/>
          </a:p>
        </p:txBody>
      </p:sp>
    </p:spTree>
    <p:extLst>
      <p:ext uri="{BB962C8B-B14F-4D97-AF65-F5344CB8AC3E}">
        <p14:creationId xmlns:p14="http://schemas.microsoft.com/office/powerpoint/2010/main" val="31719239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X" dirty="0"/>
          </a:p>
        </p:txBody>
      </p:sp>
    </p:spTree>
    <p:extLst>
      <p:ext uri="{BB962C8B-B14F-4D97-AF65-F5344CB8AC3E}">
        <p14:creationId xmlns:p14="http://schemas.microsoft.com/office/powerpoint/2010/main" val="14397273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X" dirty="0"/>
          </a:p>
        </p:txBody>
      </p:sp>
    </p:spTree>
    <p:extLst>
      <p:ext uri="{BB962C8B-B14F-4D97-AF65-F5344CB8AC3E}">
        <p14:creationId xmlns:p14="http://schemas.microsoft.com/office/powerpoint/2010/main" val="959447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X" dirty="0"/>
          </a:p>
        </p:txBody>
      </p:sp>
    </p:spTree>
    <p:extLst>
      <p:ext uri="{BB962C8B-B14F-4D97-AF65-F5344CB8AC3E}">
        <p14:creationId xmlns:p14="http://schemas.microsoft.com/office/powerpoint/2010/main" val="3643286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X" dirty="0"/>
          </a:p>
        </p:txBody>
      </p:sp>
    </p:spTree>
    <p:extLst>
      <p:ext uri="{BB962C8B-B14F-4D97-AF65-F5344CB8AC3E}">
        <p14:creationId xmlns:p14="http://schemas.microsoft.com/office/powerpoint/2010/main" val="3681814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X" dirty="0"/>
              <a:t>Develop more my career</a:t>
            </a:r>
          </a:p>
          <a:p>
            <a:r>
              <a:rPr lang="en-MX" dirty="0"/>
              <a:t>Obtain experience on writing a funded project</a:t>
            </a:r>
          </a:p>
          <a:p>
            <a:r>
              <a:rPr lang="en-MX" dirty="0"/>
              <a:t>To obtain new skills</a:t>
            </a:r>
          </a:p>
          <a:p>
            <a:r>
              <a:rPr lang="en-MX" dirty="0"/>
              <a:t>To be more independent</a:t>
            </a:r>
          </a:p>
          <a:p>
            <a:r>
              <a:rPr lang="en-MX" dirty="0"/>
              <a:t>To know a new group</a:t>
            </a:r>
          </a:p>
          <a:p>
            <a:r>
              <a:rPr lang="en-MX" dirty="0"/>
              <a:t>To enlarge my CV</a:t>
            </a:r>
          </a:p>
        </p:txBody>
      </p:sp>
    </p:spTree>
    <p:extLst>
      <p:ext uri="{BB962C8B-B14F-4D97-AF65-F5344CB8AC3E}">
        <p14:creationId xmlns:p14="http://schemas.microsoft.com/office/powerpoint/2010/main" val="266874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X" dirty="0"/>
          </a:p>
        </p:txBody>
      </p:sp>
    </p:spTree>
    <p:extLst>
      <p:ext uri="{BB962C8B-B14F-4D97-AF65-F5344CB8AC3E}">
        <p14:creationId xmlns:p14="http://schemas.microsoft.com/office/powerpoint/2010/main" val="1985523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X" dirty="0"/>
          </a:p>
        </p:txBody>
      </p:sp>
    </p:spTree>
    <p:extLst>
      <p:ext uri="{BB962C8B-B14F-4D97-AF65-F5344CB8AC3E}">
        <p14:creationId xmlns:p14="http://schemas.microsoft.com/office/powerpoint/2010/main" val="3764626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X" dirty="0"/>
          </a:p>
        </p:txBody>
      </p:sp>
    </p:spTree>
    <p:extLst>
      <p:ext uri="{BB962C8B-B14F-4D97-AF65-F5344CB8AC3E}">
        <p14:creationId xmlns:p14="http://schemas.microsoft.com/office/powerpoint/2010/main" val="3836435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X" dirty="0"/>
          </a:p>
        </p:txBody>
      </p:sp>
    </p:spTree>
    <p:extLst>
      <p:ext uri="{BB962C8B-B14F-4D97-AF65-F5344CB8AC3E}">
        <p14:creationId xmlns:p14="http://schemas.microsoft.com/office/powerpoint/2010/main" val="3697956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MX" dirty="0"/>
              <a:t>etails </a:t>
            </a:r>
          </a:p>
        </p:txBody>
      </p:sp>
    </p:spTree>
    <p:extLst>
      <p:ext uri="{BB962C8B-B14F-4D97-AF65-F5344CB8AC3E}">
        <p14:creationId xmlns:p14="http://schemas.microsoft.com/office/powerpoint/2010/main" val="3877062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89" indent="0" algn="ctr">
              <a:buNone/>
              <a:defRPr sz="24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E916-1312-4693-8D9D-A08A529C384F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2732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_content_si,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175" y="6765834"/>
            <a:ext cx="12188825" cy="118062"/>
          </a:xfrm>
          <a:prstGeom prst="rect">
            <a:avLst/>
          </a:prstGeom>
          <a:solidFill>
            <a:srgbClr val="F5540B"/>
          </a:solidFill>
          <a:ln>
            <a:solidFill>
              <a:srgbClr val="F656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2B9267-BD47-4BAE-9D8B-00C47499A946}"/>
              </a:ext>
            </a:extLst>
          </p:cNvPr>
          <p:cNvSpPr/>
          <p:nvPr userDrawn="1"/>
        </p:nvSpPr>
        <p:spPr>
          <a:xfrm>
            <a:off x="12001212" y="0"/>
            <a:ext cx="190789" cy="6858000"/>
          </a:xfrm>
          <a:prstGeom prst="rect">
            <a:avLst/>
          </a:prstGeom>
          <a:solidFill>
            <a:srgbClr val="F5540B"/>
          </a:solidFill>
          <a:ln>
            <a:solidFill>
              <a:srgbClr val="F656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7114D4-4E0D-4B5B-992F-50F0356D0519}"/>
              </a:ext>
            </a:extLst>
          </p:cNvPr>
          <p:cNvSpPr/>
          <p:nvPr userDrawn="1"/>
        </p:nvSpPr>
        <p:spPr>
          <a:xfrm flipV="1">
            <a:off x="914400" y="914402"/>
            <a:ext cx="8465128" cy="45719"/>
          </a:xfrm>
          <a:prstGeom prst="rect">
            <a:avLst/>
          </a:prstGeom>
          <a:gradFill flip="none" rotWithShape="1">
            <a:gsLst>
              <a:gs pos="0">
                <a:srgbClr val="F65609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21CB58F-1BE7-4671-B336-A616CE714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775E37-BD98-41DE-AF29-1252CE541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6CE5B5A-2A72-4AF4-B66E-0EAA081FF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3689" y="6383706"/>
            <a:ext cx="1312025" cy="365125"/>
          </a:xfrm>
        </p:spPr>
        <p:txBody>
          <a:bodyPr/>
          <a:lstStyle>
            <a:lvl1pPr>
              <a:defRPr sz="2400">
                <a:solidFill>
                  <a:srgbClr val="59161E"/>
                </a:solidFill>
              </a:defRPr>
            </a:lvl1pPr>
          </a:lstStyle>
          <a:p>
            <a:fld id="{C0C7E916-1312-4693-8D9D-A08A529C384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3722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6" y="0"/>
            <a:ext cx="308400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84021" y="0"/>
            <a:ext cx="57357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20501AE7-CBE5-4AB4-B3BA-317C83C37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3689" y="6383706"/>
            <a:ext cx="1312025" cy="365125"/>
          </a:xfrm>
        </p:spPr>
        <p:txBody>
          <a:bodyPr/>
          <a:lstStyle>
            <a:lvl1pPr>
              <a:defRPr sz="2400">
                <a:solidFill>
                  <a:srgbClr val="59161E"/>
                </a:solidFill>
              </a:defRPr>
            </a:lvl1pPr>
          </a:lstStyle>
          <a:p>
            <a:fld id="{C0C7E916-1312-4693-8D9D-A08A529C384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818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E916-1312-4693-8D9D-A08A529C38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706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E916-1312-4693-8D9D-A08A529C38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759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4780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E916-1312-4693-8D9D-A08A529C38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489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E916-1312-4693-8D9D-A08A529C38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869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E916-1312-4693-8D9D-A08A529C384F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335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E916-1312-4693-8D9D-A08A529C38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272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E916-1312-4693-8D9D-A08A529C38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873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E916-1312-4693-8D9D-A08A529C38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022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F656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 sz="1800" dirty="0"/>
          </a:p>
        </p:txBody>
      </p:sp>
      <p:sp>
        <p:nvSpPr>
          <p:cNvPr id="6" name="Rectangle 5"/>
          <p:cNvSpPr/>
          <p:nvPr/>
        </p:nvSpPr>
        <p:spPr>
          <a:xfrm>
            <a:off x="15" y="6137564"/>
            <a:ext cx="12188825" cy="260760"/>
          </a:xfrm>
          <a:prstGeom prst="rect">
            <a:avLst/>
          </a:prstGeom>
          <a:solidFill>
            <a:srgbClr val="FABF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2B9267-BD47-4BAE-9D8B-00C47499A946}"/>
              </a:ext>
            </a:extLst>
          </p:cNvPr>
          <p:cNvSpPr/>
          <p:nvPr userDrawn="1"/>
        </p:nvSpPr>
        <p:spPr>
          <a:xfrm>
            <a:off x="11923909" y="0"/>
            <a:ext cx="268092" cy="6824910"/>
          </a:xfrm>
          <a:prstGeom prst="rect">
            <a:avLst/>
          </a:prstGeom>
          <a:solidFill>
            <a:srgbClr val="F656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859256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F554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 sz="1800" dirty="0">
              <a:solidFill>
                <a:srgbClr val="F65609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" y="6137564"/>
            <a:ext cx="12188825" cy="260760"/>
          </a:xfrm>
          <a:prstGeom prst="rect">
            <a:avLst/>
          </a:prstGeom>
          <a:solidFill>
            <a:srgbClr val="FABF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2B9267-BD47-4BAE-9D8B-00C47499A946}"/>
              </a:ext>
            </a:extLst>
          </p:cNvPr>
          <p:cNvSpPr/>
          <p:nvPr userDrawn="1"/>
        </p:nvSpPr>
        <p:spPr>
          <a:xfrm>
            <a:off x="11923909" y="0"/>
            <a:ext cx="268092" cy="6824910"/>
          </a:xfrm>
          <a:prstGeom prst="rect">
            <a:avLst/>
          </a:prstGeom>
          <a:solidFill>
            <a:srgbClr val="F554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594470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 sz="1800" dirty="0"/>
          </a:p>
        </p:txBody>
      </p:sp>
      <p:sp>
        <p:nvSpPr>
          <p:cNvPr id="6" name="Rectangle 5"/>
          <p:cNvSpPr/>
          <p:nvPr/>
        </p:nvSpPr>
        <p:spPr>
          <a:xfrm>
            <a:off x="15" y="6137564"/>
            <a:ext cx="12188825" cy="260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2B9267-BD47-4BAE-9D8B-00C47499A946}"/>
              </a:ext>
            </a:extLst>
          </p:cNvPr>
          <p:cNvSpPr/>
          <p:nvPr userDrawn="1"/>
        </p:nvSpPr>
        <p:spPr>
          <a:xfrm>
            <a:off x="11920734" y="0"/>
            <a:ext cx="268092" cy="68249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7114D4-4E0D-4B5B-992F-50F0356D0519}"/>
              </a:ext>
            </a:extLst>
          </p:cNvPr>
          <p:cNvSpPr/>
          <p:nvPr userDrawn="1"/>
        </p:nvSpPr>
        <p:spPr>
          <a:xfrm flipV="1">
            <a:off x="914400" y="914402"/>
            <a:ext cx="8465128" cy="4571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573934-8D4D-4F12-8611-57342040D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61339E-5E01-4B8C-B59E-AD7F415DE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197064-6FD1-4FB8-8675-A64B9C7D0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E916-1312-4693-8D9D-A08A529C38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101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rgbClr val="FFFFFF"/>
                </a:solidFill>
              </a:defRPr>
            </a:lvl1pPr>
          </a:lstStyle>
          <a:p>
            <a:fld id="{C0C7E916-1312-4693-8D9D-A08A529C384F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704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703" r:id="rId8"/>
    <p:sldLayoutId id="2147483702" r:id="rId9"/>
    <p:sldLayoutId id="2147483705" r:id="rId10"/>
    <p:sldLayoutId id="2147483686" r:id="rId11"/>
    <p:sldLayoutId id="2147483687" r:id="rId12"/>
    <p:sldLayoutId id="2147483688" r:id="rId13"/>
    <p:sldLayoutId id="2147483689" r:id="rId14"/>
  </p:sldLayoutIdLst>
  <p:hf hdr="0" ftr="0" dt="0"/>
  <p:txStyles>
    <p:titleStyle>
      <a:lvl1pPr algn="l" defTabSz="914377" rtl="0" eaLnBrk="1" latinLnBrk="0" hangingPunct="1">
        <a:lnSpc>
          <a:spcPct val="85000"/>
        </a:lnSpc>
        <a:spcBef>
          <a:spcPct val="0"/>
        </a:spcBef>
        <a:buNone/>
        <a:defRPr sz="4800" kern="1200" spc="-51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38" indent="-91438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38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14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789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65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97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6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6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5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0.jpeg"/><Relationship Id="rId7" Type="http://schemas.openxmlformats.org/officeDocument/2006/relationships/image" Target="../media/image26.pn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svg"/><Relationship Id="rId11" Type="http://schemas.openxmlformats.org/officeDocument/2006/relationships/image" Target="../media/image33.png"/><Relationship Id="rId5" Type="http://schemas.openxmlformats.org/officeDocument/2006/relationships/image" Target="../media/image6.png"/><Relationship Id="rId10" Type="http://schemas.openxmlformats.org/officeDocument/2006/relationships/image" Target="../media/image25.svg"/><Relationship Id="rId4" Type="http://schemas.openxmlformats.org/officeDocument/2006/relationships/image" Target="../media/image23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27.sv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jpg"/><Relationship Id="rId5" Type="http://schemas.openxmlformats.org/officeDocument/2006/relationships/image" Target="../media/image30.png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0.jpeg"/><Relationship Id="rId7" Type="http://schemas.openxmlformats.org/officeDocument/2006/relationships/image" Target="../media/image26.pn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svg"/><Relationship Id="rId11" Type="http://schemas.openxmlformats.org/officeDocument/2006/relationships/image" Target="../media/image33.png"/><Relationship Id="rId5" Type="http://schemas.openxmlformats.org/officeDocument/2006/relationships/image" Target="../media/image6.png"/><Relationship Id="rId10" Type="http://schemas.openxmlformats.org/officeDocument/2006/relationships/image" Target="../media/image25.svg"/><Relationship Id="rId4" Type="http://schemas.openxmlformats.org/officeDocument/2006/relationships/image" Target="../media/image23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27.sv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27.sv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6.png"/><Relationship Id="rId18" Type="http://schemas.openxmlformats.org/officeDocument/2006/relationships/image" Target="../media/image11.png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17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tiff"/><Relationship Id="rId11" Type="http://schemas.openxmlformats.org/officeDocument/2006/relationships/image" Target="../media/image9.png"/><Relationship Id="rId5" Type="http://schemas.openxmlformats.org/officeDocument/2006/relationships/image" Target="../media/image7.svg"/><Relationship Id="rId15" Type="http://schemas.openxmlformats.org/officeDocument/2006/relationships/image" Target="../media/image18.svg"/><Relationship Id="rId10" Type="http://schemas.openxmlformats.org/officeDocument/2006/relationships/image" Target="../media/image22.svg"/><Relationship Id="rId19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21.png"/><Relationship Id="rId1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3" Type="http://schemas.openxmlformats.org/officeDocument/2006/relationships/slideLayout" Target="../slideLayouts/slideLayout10.xml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17" Type="http://schemas.openxmlformats.org/officeDocument/2006/relationships/image" Target="../media/image17.png"/><Relationship Id="rId2" Type="http://schemas.openxmlformats.org/officeDocument/2006/relationships/video" Target="../media/media1.mp4"/><Relationship Id="rId16" Type="http://schemas.openxmlformats.org/officeDocument/2006/relationships/image" Target="../media/image16.png"/><Relationship Id="rId20" Type="http://schemas.openxmlformats.org/officeDocument/2006/relationships/image" Target="../media/image20.jpeg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Relationship Id="rId14" Type="http://schemas.openxmlformats.org/officeDocument/2006/relationships/image" Target="../media/image14.tiff"/><Relationship Id="rId22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20.jpeg"/><Relationship Id="rId3" Type="http://schemas.openxmlformats.org/officeDocument/2006/relationships/slideLayout" Target="../slideLayouts/slideLayout10.xml"/><Relationship Id="rId21" Type="http://schemas.openxmlformats.org/officeDocument/2006/relationships/image" Target="../media/image23.pn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17" Type="http://schemas.openxmlformats.org/officeDocument/2006/relationships/image" Target="../media/image19.png"/><Relationship Id="rId2" Type="http://schemas.openxmlformats.org/officeDocument/2006/relationships/video" Target="../media/media1.mp4"/><Relationship Id="rId16" Type="http://schemas.openxmlformats.org/officeDocument/2006/relationships/image" Target="../media/image18.svg"/><Relationship Id="rId20" Type="http://schemas.openxmlformats.org/officeDocument/2006/relationships/image" Target="../media/image22.svg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5" Type="http://schemas.openxmlformats.org/officeDocument/2006/relationships/image" Target="../media/image17.png"/><Relationship Id="rId23" Type="http://schemas.openxmlformats.org/officeDocument/2006/relationships/image" Target="../media/image16.png"/><Relationship Id="rId10" Type="http://schemas.openxmlformats.org/officeDocument/2006/relationships/image" Target="../media/image10.png"/><Relationship Id="rId19" Type="http://schemas.openxmlformats.org/officeDocument/2006/relationships/image" Target="../media/image2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Relationship Id="rId14" Type="http://schemas.openxmlformats.org/officeDocument/2006/relationships/image" Target="../media/image14.tiff"/><Relationship Id="rId22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13" Type="http://schemas.openxmlformats.org/officeDocument/2006/relationships/image" Target="../media/image19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0.xml"/><Relationship Id="rId21" Type="http://schemas.openxmlformats.org/officeDocument/2006/relationships/image" Target="../media/image11.png"/><Relationship Id="rId7" Type="http://schemas.openxmlformats.org/officeDocument/2006/relationships/image" Target="../media/image7.svg"/><Relationship Id="rId12" Type="http://schemas.openxmlformats.org/officeDocument/2006/relationships/image" Target="../media/image18.svg"/><Relationship Id="rId17" Type="http://schemas.openxmlformats.org/officeDocument/2006/relationships/image" Target="../media/image23.png"/><Relationship Id="rId2" Type="http://schemas.openxmlformats.org/officeDocument/2006/relationships/video" Target="../media/media1.mp4"/><Relationship Id="rId16" Type="http://schemas.openxmlformats.org/officeDocument/2006/relationships/image" Target="../media/image22.svg"/><Relationship Id="rId20" Type="http://schemas.openxmlformats.org/officeDocument/2006/relationships/image" Target="../media/image10.png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17.png"/><Relationship Id="rId5" Type="http://schemas.openxmlformats.org/officeDocument/2006/relationships/image" Target="../media/image5.jpeg"/><Relationship Id="rId15" Type="http://schemas.openxmlformats.org/officeDocument/2006/relationships/image" Target="../media/image21.png"/><Relationship Id="rId23" Type="http://schemas.openxmlformats.org/officeDocument/2006/relationships/image" Target="../media/image13.png"/><Relationship Id="rId10" Type="http://schemas.openxmlformats.org/officeDocument/2006/relationships/image" Target="../media/image16.png"/><Relationship Id="rId19" Type="http://schemas.openxmlformats.org/officeDocument/2006/relationships/image" Target="../media/image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5.png"/><Relationship Id="rId14" Type="http://schemas.openxmlformats.org/officeDocument/2006/relationships/image" Target="../media/image20.jpeg"/><Relationship Id="rId22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27.sv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0.jpeg"/><Relationship Id="rId10" Type="http://schemas.openxmlformats.org/officeDocument/2006/relationships/image" Target="../media/image25.svg"/><Relationship Id="rId4" Type="http://schemas.openxmlformats.org/officeDocument/2006/relationships/image" Target="../media/image27.sv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9.jpeg"/><Relationship Id="rId3" Type="http://schemas.openxmlformats.org/officeDocument/2006/relationships/image" Target="../media/image26.png"/><Relationship Id="rId7" Type="http://schemas.openxmlformats.org/officeDocument/2006/relationships/image" Target="../media/image6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11" Type="http://schemas.openxmlformats.org/officeDocument/2006/relationships/image" Target="../media/image5.jpeg"/><Relationship Id="rId5" Type="http://schemas.openxmlformats.org/officeDocument/2006/relationships/image" Target="../media/image20.jpeg"/><Relationship Id="rId15" Type="http://schemas.openxmlformats.org/officeDocument/2006/relationships/image" Target="../media/image2.emf"/><Relationship Id="rId10" Type="http://schemas.openxmlformats.org/officeDocument/2006/relationships/image" Target="../media/image25.svg"/><Relationship Id="rId4" Type="http://schemas.openxmlformats.org/officeDocument/2006/relationships/image" Target="../media/image27.svg"/><Relationship Id="rId9" Type="http://schemas.openxmlformats.org/officeDocument/2006/relationships/image" Target="../media/image24.png"/><Relationship Id="rId14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jpeg"/><Relationship Id="rId11" Type="http://schemas.openxmlformats.org/officeDocument/2006/relationships/image" Target="../media/image31.png"/><Relationship Id="rId5" Type="http://schemas.openxmlformats.org/officeDocument/2006/relationships/image" Target="../media/image7.svg"/><Relationship Id="rId10" Type="http://schemas.openxmlformats.org/officeDocument/2006/relationships/image" Target="../media/image27.svg"/><Relationship Id="rId4" Type="http://schemas.openxmlformats.org/officeDocument/2006/relationships/image" Target="../media/image6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0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25.svg"/><Relationship Id="rId4" Type="http://schemas.openxmlformats.org/officeDocument/2006/relationships/image" Target="../media/image23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A53714-D7B7-25F4-86C1-4AB5876502FF}"/>
              </a:ext>
            </a:extLst>
          </p:cNvPr>
          <p:cNvSpPr txBox="1"/>
          <p:nvPr/>
        </p:nvSpPr>
        <p:spPr>
          <a:xfrm>
            <a:off x="6118303" y="4609498"/>
            <a:ext cx="409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Avenir Book" panose="02000503020000020003" pitchFamily="2" charset="0"/>
                <a:cs typeface="Futura Medium" panose="020B0602020204020303" pitchFamily="34" charset="-79"/>
              </a:rPr>
              <a:t>MSCA Postdoctoral Fellow</a:t>
            </a:r>
          </a:p>
          <a:p>
            <a:pPr algn="ctr"/>
            <a:r>
              <a:rPr lang="es-MX" dirty="0">
                <a:latin typeface="Avenir Book" panose="02000503020000020003" pitchFamily="2" charset="0"/>
                <a:cs typeface="Futura Medium" panose="020B0602020204020303" pitchFamily="34" charset="-79"/>
              </a:rPr>
              <a:t>Sapienza University of Rome</a:t>
            </a:r>
            <a:endParaRPr lang="en-US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3C4BE8F-6A83-8CAA-12BF-19406A9D3C1E}"/>
              </a:ext>
            </a:extLst>
          </p:cNvPr>
          <p:cNvSpPr txBox="1">
            <a:spLocks/>
          </p:cNvSpPr>
          <p:nvPr/>
        </p:nvSpPr>
        <p:spPr>
          <a:xfrm>
            <a:off x="5450527" y="3815705"/>
            <a:ext cx="5098376" cy="76887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tx1"/>
                </a:solidFill>
                <a:latin typeface="Avenir" panose="02000503020000020003" pitchFamily="2" charset="0"/>
                <a:cs typeface="Calibri Light" panose="020F0302020204030204" pitchFamily="34" charset="0"/>
              </a:rPr>
              <a:t>Susana</a:t>
            </a:r>
            <a:r>
              <a:rPr lang="en-US" sz="4000" dirty="0">
                <a:solidFill>
                  <a:schemeClr val="tx1"/>
                </a:solidFill>
                <a:latin typeface="Avenir Book" panose="02000503020000020003" pitchFamily="2" charset="0"/>
                <a:cs typeface="Calibri Light" panose="020F0302020204030204" pitchFamily="34" charset="0"/>
              </a:rPr>
              <a:t> Marín Aguilar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5969CE-BE0B-7609-6928-C18282746574}"/>
              </a:ext>
            </a:extLst>
          </p:cNvPr>
          <p:cNvSpPr txBox="1"/>
          <p:nvPr/>
        </p:nvSpPr>
        <p:spPr>
          <a:xfrm>
            <a:off x="2646075" y="942419"/>
            <a:ext cx="66349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atin typeface="Avenir Book" panose="02000503020000020003" pitchFamily="2" charset="0"/>
                <a:cs typeface="Futura Medium" panose="020B0602020204020303" pitchFamily="34" charset="-79"/>
              </a:rPr>
              <a:t>MGELS and the journey of writing a MSCA proposal </a:t>
            </a:r>
            <a:endParaRPr lang="en-US" sz="4400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0827F3-319D-7805-2062-BB41A4682D5D}"/>
              </a:ext>
            </a:extLst>
          </p:cNvPr>
          <p:cNvSpPr txBox="1"/>
          <p:nvPr/>
        </p:nvSpPr>
        <p:spPr>
          <a:xfrm>
            <a:off x="8699247" y="6427114"/>
            <a:ext cx="42712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Book" panose="02000503020000020003" pitchFamily="2" charset="0"/>
                <a:cs typeface="Calibri" panose="020F0502020204030204" pitchFamily="34" charset="0"/>
              </a:rPr>
              <a:t>June 2024</a:t>
            </a:r>
            <a:endParaRPr lang="en-GB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Book" panose="02000503020000020003" pitchFamily="2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A272AD0-7DFD-E6BD-A5D2-DE166C577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45" y="3863572"/>
            <a:ext cx="2749780" cy="825905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818D361D-51A6-9DB7-9A68-EC238B8C7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802" y="501827"/>
            <a:ext cx="1677335" cy="1627512"/>
          </a:xfrm>
          <a:prstGeom prst="rect">
            <a:avLst/>
          </a:prstGeom>
        </p:spPr>
      </p:pic>
      <p:pic>
        <p:nvPicPr>
          <p:cNvPr id="19" name="Picture 18" descr="A logo with text on it&#10;&#10;Description automatically generated">
            <a:extLst>
              <a:ext uri="{FF2B5EF4-FFF2-40B4-BE49-F238E27FC236}">
                <a16:creationId xmlns:a16="http://schemas.microsoft.com/office/drawing/2014/main" id="{6C765CDA-10FA-EFB8-C14E-DF51EC27F7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25" y="4894821"/>
            <a:ext cx="3215440" cy="8440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6F7C6C6-C6A2-92A8-DB6B-0F431090FAE6}"/>
              </a:ext>
            </a:extLst>
          </p:cNvPr>
          <p:cNvGrpSpPr>
            <a:grpSpLocks noChangeAspect="1"/>
          </p:cNvGrpSpPr>
          <p:nvPr/>
        </p:nvGrpSpPr>
        <p:grpSpPr>
          <a:xfrm>
            <a:off x="350811" y="334831"/>
            <a:ext cx="1627512" cy="1627512"/>
            <a:chOff x="1206691" y="1777805"/>
            <a:chExt cx="3021974" cy="3021974"/>
          </a:xfrm>
        </p:grpSpPr>
        <p:pic>
          <p:nvPicPr>
            <p:cNvPr id="3" name="Picture 2" descr="A person taking a selfie&#10;&#10;Description automatically generated">
              <a:extLst>
                <a:ext uri="{FF2B5EF4-FFF2-40B4-BE49-F238E27FC236}">
                  <a16:creationId xmlns:a16="http://schemas.microsoft.com/office/drawing/2014/main" id="{1EEB851F-18A1-7813-5C5E-9327FBE604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16" b="9559"/>
            <a:stretch/>
          </p:blipFill>
          <p:spPr>
            <a:xfrm>
              <a:off x="1278121" y="1848441"/>
              <a:ext cx="2879115" cy="2880702"/>
            </a:xfrm>
            <a:prstGeom prst="ellipse">
              <a:avLst/>
            </a:prstGeom>
            <a:ln>
              <a:noFill/>
            </a:ln>
            <a:effectLst>
              <a:softEdge rad="52800"/>
            </a:effectLst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733D714-DF61-7DF0-1AA1-0F58256ADB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6691" y="1777805"/>
              <a:ext cx="3021974" cy="3021974"/>
            </a:xfrm>
            <a:prstGeom prst="ellipse">
              <a:avLst/>
            </a:prstGeom>
            <a:noFill/>
            <a:ln w="57150">
              <a:solidFill>
                <a:srgbClr val="FCAE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 dirty="0"/>
            </a:p>
          </p:txBody>
        </p:sp>
      </p:grpSp>
    </p:spTree>
    <p:extLst>
      <p:ext uri="{BB962C8B-B14F-4D97-AF65-F5344CB8AC3E}">
        <p14:creationId xmlns:p14="http://schemas.microsoft.com/office/powerpoint/2010/main" val="81212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F1407BF-4BF4-CF64-78C8-46F5C19EF089}"/>
              </a:ext>
            </a:extLst>
          </p:cNvPr>
          <p:cNvSpPr txBox="1"/>
          <p:nvPr/>
        </p:nvSpPr>
        <p:spPr>
          <a:xfrm>
            <a:off x="246324" y="215995"/>
            <a:ext cx="11461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X" sz="3200" dirty="0">
                <a:latin typeface="Avenir Book" panose="02000503020000020003" pitchFamily="2" charset="0"/>
              </a:rPr>
              <a:t>Writing the MSCA project (some of the important things IMO)</a:t>
            </a:r>
          </a:p>
        </p:txBody>
      </p:sp>
      <p:pic>
        <p:nvPicPr>
          <p:cNvPr id="36" name="Picture 8" descr="MSCA">
            <a:extLst>
              <a:ext uri="{FF2B5EF4-FFF2-40B4-BE49-F238E27FC236}">
                <a16:creationId xmlns:a16="http://schemas.microsoft.com/office/drawing/2014/main" id="{A51BD158-BB3B-0CB6-058F-BBACD81BB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801" y="4751752"/>
            <a:ext cx="1000131" cy="9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665" name="Group 26664">
            <a:extLst>
              <a:ext uri="{FF2B5EF4-FFF2-40B4-BE49-F238E27FC236}">
                <a16:creationId xmlns:a16="http://schemas.microsoft.com/office/drawing/2014/main" id="{A864D39D-9E6F-8E25-663C-E24C2D5EC22E}"/>
              </a:ext>
            </a:extLst>
          </p:cNvPr>
          <p:cNvGrpSpPr/>
          <p:nvPr/>
        </p:nvGrpSpPr>
        <p:grpSpPr>
          <a:xfrm>
            <a:off x="7215448" y="5353703"/>
            <a:ext cx="740352" cy="1044224"/>
            <a:chOff x="2598673" y="3398307"/>
            <a:chExt cx="1535087" cy="2165151"/>
          </a:xfrm>
        </p:grpSpPr>
        <p:grpSp>
          <p:nvGrpSpPr>
            <p:cNvPr id="26648" name="Group 26647">
              <a:extLst>
                <a:ext uri="{FF2B5EF4-FFF2-40B4-BE49-F238E27FC236}">
                  <a16:creationId xmlns:a16="http://schemas.microsoft.com/office/drawing/2014/main" id="{7528EBD6-CCC2-6FD6-D54E-A548E7EA960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98673" y="3398307"/>
              <a:ext cx="1535087" cy="2165151"/>
              <a:chOff x="1043928" y="4359283"/>
              <a:chExt cx="760734" cy="1072969"/>
            </a:xfrm>
          </p:grpSpPr>
          <p:sp>
            <p:nvSpPr>
              <p:cNvPr id="26649" name="Oval 26648">
                <a:extLst>
                  <a:ext uri="{FF2B5EF4-FFF2-40B4-BE49-F238E27FC236}">
                    <a16:creationId xmlns:a16="http://schemas.microsoft.com/office/drawing/2014/main" id="{68373E16-8CCC-0F67-E484-A30F40BCC4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43928" y="4359283"/>
                <a:ext cx="760734" cy="760734"/>
              </a:xfrm>
              <a:prstGeom prst="ellipse">
                <a:avLst/>
              </a:prstGeom>
              <a:noFill/>
              <a:ln>
                <a:solidFill>
                  <a:srgbClr val="FABF0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dirty="0"/>
              </a:p>
            </p:txBody>
          </p:sp>
          <p:grpSp>
            <p:nvGrpSpPr>
              <p:cNvPr id="26650" name="Group 26649">
                <a:extLst>
                  <a:ext uri="{FF2B5EF4-FFF2-40B4-BE49-F238E27FC236}">
                    <a16:creationId xmlns:a16="http://schemas.microsoft.com/office/drawing/2014/main" id="{23227534-C442-E9B1-78A9-8D89AE4EA78E}"/>
                  </a:ext>
                </a:extLst>
              </p:cNvPr>
              <p:cNvGrpSpPr/>
              <p:nvPr/>
            </p:nvGrpSpPr>
            <p:grpSpPr>
              <a:xfrm>
                <a:off x="1089874" y="4405228"/>
                <a:ext cx="668843" cy="1027024"/>
                <a:chOff x="5404129" y="5196850"/>
                <a:chExt cx="668843" cy="1027024"/>
              </a:xfrm>
            </p:grpSpPr>
            <p:sp>
              <p:nvSpPr>
                <p:cNvPr id="26651" name="Oval 26650">
                  <a:extLst>
                    <a:ext uri="{FF2B5EF4-FFF2-40B4-BE49-F238E27FC236}">
                      <a16:creationId xmlns:a16="http://schemas.microsoft.com/office/drawing/2014/main" id="{10D8EE18-5D99-D9DA-A3E4-15471045A1F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04129" y="5196850"/>
                  <a:ext cx="668843" cy="668843"/>
                </a:xfrm>
                <a:prstGeom prst="ellipse">
                  <a:avLst/>
                </a:prstGeom>
                <a:solidFill>
                  <a:srgbClr val="FABF0D"/>
                </a:solidFill>
                <a:ln>
                  <a:solidFill>
                    <a:srgbClr val="FABF0D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MX" sz="140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26652" name="TextBox 26651">
                  <a:extLst>
                    <a:ext uri="{FF2B5EF4-FFF2-40B4-BE49-F238E27FC236}">
                      <a16:creationId xmlns:a16="http://schemas.microsoft.com/office/drawing/2014/main" id="{220064F1-7F2B-B0EB-F6D5-97B39B4F690F}"/>
                    </a:ext>
                  </a:extLst>
                </p:cNvPr>
                <p:cNvSpPr txBox="1"/>
                <p:nvPr/>
              </p:nvSpPr>
              <p:spPr>
                <a:xfrm>
                  <a:off x="5542891" y="6002499"/>
                  <a:ext cx="468309" cy="221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MX" sz="800" dirty="0">
                      <a:latin typeface="Avenir Book" panose="02000503020000020003" pitchFamily="2" charset="0"/>
                    </a:rPr>
                    <a:t>Place</a:t>
                  </a:r>
                </a:p>
              </p:txBody>
            </p:sp>
          </p:grpSp>
        </p:grpSp>
        <p:pic>
          <p:nvPicPr>
            <p:cNvPr id="26663" name="Picture 26662" descr="A map of europe with red borders&#10;&#10;Description automatically generated">
              <a:extLst>
                <a:ext uri="{FF2B5EF4-FFF2-40B4-BE49-F238E27FC236}">
                  <a16:creationId xmlns:a16="http://schemas.microsoft.com/office/drawing/2014/main" id="{54F3824E-CB42-46B6-2656-C8B46318A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998" y="3684207"/>
              <a:ext cx="963250" cy="963250"/>
            </a:xfrm>
            <a:prstGeom prst="rect">
              <a:avLst/>
            </a:prstGeom>
          </p:spPr>
        </p:pic>
        <p:pic>
          <p:nvPicPr>
            <p:cNvPr id="26664" name="Graphic 26663" descr="Marker with solid fill">
              <a:extLst>
                <a:ext uri="{FF2B5EF4-FFF2-40B4-BE49-F238E27FC236}">
                  <a16:creationId xmlns:a16="http://schemas.microsoft.com/office/drawing/2014/main" id="{AC3F87D1-2BCC-8791-51F5-3FAC9BE51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44283" y="5063664"/>
              <a:ext cx="418962" cy="418962"/>
            </a:xfrm>
            <a:prstGeom prst="rect">
              <a:avLst/>
            </a:prstGeom>
          </p:spPr>
        </p:pic>
      </p:grpSp>
      <p:grpSp>
        <p:nvGrpSpPr>
          <p:cNvPr id="26673" name="Group 26672">
            <a:extLst>
              <a:ext uri="{FF2B5EF4-FFF2-40B4-BE49-F238E27FC236}">
                <a16:creationId xmlns:a16="http://schemas.microsoft.com/office/drawing/2014/main" id="{F63500F6-8136-B4FD-A03B-21073B8A9DFE}"/>
              </a:ext>
            </a:extLst>
          </p:cNvPr>
          <p:cNvGrpSpPr/>
          <p:nvPr/>
        </p:nvGrpSpPr>
        <p:grpSpPr>
          <a:xfrm>
            <a:off x="10169664" y="4174606"/>
            <a:ext cx="1591792" cy="983834"/>
            <a:chOff x="9029243" y="1936379"/>
            <a:chExt cx="3300509" cy="2039935"/>
          </a:xfrm>
        </p:grpSpPr>
        <p:grpSp>
          <p:nvGrpSpPr>
            <p:cNvPr id="26658" name="Group 26657">
              <a:extLst>
                <a:ext uri="{FF2B5EF4-FFF2-40B4-BE49-F238E27FC236}">
                  <a16:creationId xmlns:a16="http://schemas.microsoft.com/office/drawing/2014/main" id="{603108D0-2DC7-9E59-ADAC-D11BF8E0FE0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29243" y="1936379"/>
              <a:ext cx="1535087" cy="2039935"/>
              <a:chOff x="1043928" y="4359283"/>
              <a:chExt cx="760734" cy="1010919"/>
            </a:xfrm>
          </p:grpSpPr>
          <p:sp>
            <p:nvSpPr>
              <p:cNvPr id="26659" name="Oval 26658">
                <a:extLst>
                  <a:ext uri="{FF2B5EF4-FFF2-40B4-BE49-F238E27FC236}">
                    <a16:creationId xmlns:a16="http://schemas.microsoft.com/office/drawing/2014/main" id="{44C1A42C-9D78-B913-BC6C-97BF7D1071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43928" y="4359283"/>
                <a:ext cx="760734" cy="760734"/>
              </a:xfrm>
              <a:prstGeom prst="ellipse">
                <a:avLst/>
              </a:prstGeom>
              <a:noFill/>
              <a:ln>
                <a:solidFill>
                  <a:srgbClr val="F5540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dirty="0"/>
              </a:p>
            </p:txBody>
          </p:sp>
          <p:grpSp>
            <p:nvGrpSpPr>
              <p:cNvPr id="26660" name="Group 26659">
                <a:extLst>
                  <a:ext uri="{FF2B5EF4-FFF2-40B4-BE49-F238E27FC236}">
                    <a16:creationId xmlns:a16="http://schemas.microsoft.com/office/drawing/2014/main" id="{47EC1872-C96C-32EB-60FB-C663CDEE29B1}"/>
                  </a:ext>
                </a:extLst>
              </p:cNvPr>
              <p:cNvGrpSpPr/>
              <p:nvPr/>
            </p:nvGrpSpPr>
            <p:grpSpPr>
              <a:xfrm>
                <a:off x="1089874" y="4405229"/>
                <a:ext cx="668843" cy="964973"/>
                <a:chOff x="5404129" y="5196851"/>
                <a:chExt cx="668843" cy="964973"/>
              </a:xfrm>
            </p:grpSpPr>
            <p:sp>
              <p:nvSpPr>
                <p:cNvPr id="26661" name="Oval 26660">
                  <a:extLst>
                    <a:ext uri="{FF2B5EF4-FFF2-40B4-BE49-F238E27FC236}">
                      <a16:creationId xmlns:a16="http://schemas.microsoft.com/office/drawing/2014/main" id="{D0F1D63F-62C8-B619-3F3B-B248D98BE81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04129" y="5196851"/>
                  <a:ext cx="668843" cy="668843"/>
                </a:xfrm>
                <a:prstGeom prst="ellipse">
                  <a:avLst/>
                </a:prstGeom>
                <a:solidFill>
                  <a:srgbClr val="F5540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MX" sz="140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26662" name="TextBox 26661">
                  <a:extLst>
                    <a:ext uri="{FF2B5EF4-FFF2-40B4-BE49-F238E27FC236}">
                      <a16:creationId xmlns:a16="http://schemas.microsoft.com/office/drawing/2014/main" id="{A4319C26-F3C6-C941-7B35-1892D91622B1}"/>
                    </a:ext>
                  </a:extLst>
                </p:cNvPr>
                <p:cNvSpPr txBox="1"/>
                <p:nvPr/>
              </p:nvSpPr>
              <p:spPr>
                <a:xfrm>
                  <a:off x="5561806" y="5940449"/>
                  <a:ext cx="422790" cy="2213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MX" sz="800" dirty="0">
                      <a:latin typeface="Avenir Book" panose="02000503020000020003" pitchFamily="2" charset="0"/>
                    </a:rPr>
                    <a:t>Idea</a:t>
                  </a:r>
                </a:p>
              </p:txBody>
            </p:sp>
          </p:grpSp>
        </p:grpSp>
        <p:pic>
          <p:nvPicPr>
            <p:cNvPr id="26669" name="Graphic 26668" descr="Lights On with solid fill">
              <a:extLst>
                <a:ext uri="{FF2B5EF4-FFF2-40B4-BE49-F238E27FC236}">
                  <a16:creationId xmlns:a16="http://schemas.microsoft.com/office/drawing/2014/main" id="{7DEFA0EA-D3C4-DD08-7AE8-2F46E3E62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339586" y="2230116"/>
              <a:ext cx="914400" cy="914400"/>
            </a:xfrm>
            <a:prstGeom prst="rect">
              <a:avLst/>
            </a:prstGeom>
          </p:spPr>
        </p:pic>
        <p:sp>
          <p:nvSpPr>
            <p:cNvPr id="26670" name="TextBox 26669">
              <a:extLst>
                <a:ext uri="{FF2B5EF4-FFF2-40B4-BE49-F238E27FC236}">
                  <a16:creationId xmlns:a16="http://schemas.microsoft.com/office/drawing/2014/main" id="{BC7F1F52-E174-2DC8-BA21-7D7DD45CC01B}"/>
                </a:ext>
              </a:extLst>
            </p:cNvPr>
            <p:cNvSpPr txBox="1"/>
            <p:nvPr/>
          </p:nvSpPr>
          <p:spPr>
            <a:xfrm>
              <a:off x="10564330" y="2256923"/>
              <a:ext cx="17654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MX" sz="800" b="1" dirty="0">
                  <a:latin typeface="Avenir Book" panose="02000503020000020003" pitchFamily="2" charset="0"/>
                </a:rPr>
                <a:t>Exchange of knowledge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754B140-5E6B-DA65-DB22-FEEF81BC77A3}"/>
              </a:ext>
            </a:extLst>
          </p:cNvPr>
          <p:cNvGrpSpPr/>
          <p:nvPr/>
        </p:nvGrpSpPr>
        <p:grpSpPr>
          <a:xfrm>
            <a:off x="387386" y="1059002"/>
            <a:ext cx="1535087" cy="2018234"/>
            <a:chOff x="2845996" y="997835"/>
            <a:chExt cx="1535087" cy="201823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341299F-495E-C2DF-6B73-C875D4C120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45996" y="997835"/>
              <a:ext cx="1535087" cy="1535087"/>
            </a:xfrm>
            <a:prstGeom prst="ellipse">
              <a:avLst/>
            </a:prstGeom>
            <a:noFill/>
            <a:ln>
              <a:solidFill>
                <a:srgbClr val="F502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EE0EC89-5E65-92AB-9A84-28A10D01E42F}"/>
                </a:ext>
              </a:extLst>
            </p:cNvPr>
            <p:cNvGrpSpPr/>
            <p:nvPr/>
          </p:nvGrpSpPr>
          <p:grpSpPr>
            <a:xfrm>
              <a:off x="2938709" y="1090547"/>
              <a:ext cx="1349660" cy="1925522"/>
              <a:chOff x="5404129" y="5196851"/>
              <a:chExt cx="668843" cy="954220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298AE1C-8F7B-EA27-4110-32C56D1DF4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04129" y="5196851"/>
                <a:ext cx="668843" cy="668843"/>
              </a:xfrm>
              <a:prstGeom prst="ellipse">
                <a:avLst/>
              </a:prstGeom>
              <a:solidFill>
                <a:srgbClr val="F5026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sz="1400" dirty="0">
                  <a:solidFill>
                    <a:schemeClr val="bg1"/>
                  </a:solidFill>
                  <a:latin typeface="Avenir Next" panose="020B0503020202020204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C944A26-1E4A-328F-8BE7-BAD8B8DBC112}"/>
                  </a:ext>
                </a:extLst>
              </p:cNvPr>
              <p:cNvSpPr txBox="1"/>
              <p:nvPr/>
            </p:nvSpPr>
            <p:spPr>
              <a:xfrm>
                <a:off x="5547315" y="5952791"/>
                <a:ext cx="369992" cy="198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MX" sz="2000" dirty="0">
                    <a:latin typeface="Avenir Book" panose="02000503020000020003" pitchFamily="2" charset="0"/>
                  </a:rPr>
                  <a:t>Time</a:t>
                </a:r>
              </a:p>
            </p:txBody>
          </p:sp>
        </p:grpSp>
        <p:pic>
          <p:nvPicPr>
            <p:cNvPr id="6" name="Graphic 5" descr="Hourglass Finished outline">
              <a:extLst>
                <a:ext uri="{FF2B5EF4-FFF2-40B4-BE49-F238E27FC236}">
                  <a16:creationId xmlns:a16="http://schemas.microsoft.com/office/drawing/2014/main" id="{2A6E2871-4A87-8F86-6588-0BC7BE932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143748" y="1318376"/>
              <a:ext cx="914400" cy="9144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A844BA4-15CC-ED40-EC10-10B13A304003}"/>
              </a:ext>
            </a:extLst>
          </p:cNvPr>
          <p:cNvSpPr txBox="1"/>
          <p:nvPr/>
        </p:nvSpPr>
        <p:spPr>
          <a:xfrm>
            <a:off x="2656923" y="1379543"/>
            <a:ext cx="2790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i="0" dirty="0">
                <a:effectLst/>
                <a:highlight>
                  <a:srgbClr val="FFFFFF"/>
                </a:highlight>
                <a:latin typeface="Avenir Book" panose="02000503020000020003" pitchFamily="2" charset="0"/>
              </a:rPr>
              <a:t>Deadline </a:t>
            </a:r>
            <a:r>
              <a:rPr lang="en-US" i="0" dirty="0">
                <a:solidFill>
                  <a:srgbClr val="F5540B"/>
                </a:solidFill>
                <a:effectLst/>
                <a:highlight>
                  <a:srgbClr val="FFFFFF"/>
                </a:highlight>
                <a:latin typeface="Avenir Book" panose="02000503020000020003" pitchFamily="2" charset="0"/>
              </a:rPr>
              <a:t>11 Sep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321223-5915-8D6A-E5BC-45DA3E1DE754}"/>
              </a:ext>
            </a:extLst>
          </p:cNvPr>
          <p:cNvSpPr txBox="1"/>
          <p:nvPr/>
        </p:nvSpPr>
        <p:spPr>
          <a:xfrm>
            <a:off x="2339667" y="1835861"/>
            <a:ext cx="3108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5540B"/>
              </a:buClr>
              <a:buSzPct val="120000"/>
              <a:buFont typeface="Arial" panose="020B0604020202020204" pitchFamily="34" charset="0"/>
              <a:buChar char="•"/>
            </a:pPr>
            <a:r>
              <a:rPr lang="en-MX" dirty="0">
                <a:solidFill>
                  <a:srgbClr val="F5540B"/>
                </a:solidFill>
                <a:latin typeface="Avenir Book" panose="02000503020000020003" pitchFamily="2" charset="0"/>
              </a:rPr>
              <a:t>Take your time </a:t>
            </a:r>
            <a:r>
              <a:rPr lang="en-MX" dirty="0">
                <a:latin typeface="Avenir Book" panose="02000503020000020003" pitchFamily="2" charset="0"/>
              </a:rPr>
              <a:t>to write</a:t>
            </a:r>
          </a:p>
        </p:txBody>
      </p:sp>
      <p:pic>
        <p:nvPicPr>
          <p:cNvPr id="16" name="Graphic 15" descr="Children outline">
            <a:extLst>
              <a:ext uri="{FF2B5EF4-FFF2-40B4-BE49-F238E27FC236}">
                <a16:creationId xmlns:a16="http://schemas.microsoft.com/office/drawing/2014/main" id="{FCFC621C-2863-B63B-4560-35D374C1F4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78664" y="3068347"/>
            <a:ext cx="1437861" cy="14378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B3A7280-F694-8D43-0FBC-C398BA09CD46}"/>
              </a:ext>
            </a:extLst>
          </p:cNvPr>
          <p:cNvSpPr txBox="1"/>
          <p:nvPr/>
        </p:nvSpPr>
        <p:spPr>
          <a:xfrm>
            <a:off x="7720667" y="2390072"/>
            <a:ext cx="3108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5540B"/>
              </a:buClr>
              <a:buSzPct val="120000"/>
              <a:buFont typeface="Arial" panose="020B0604020202020204" pitchFamily="34" charset="0"/>
              <a:buChar char="•"/>
            </a:pPr>
            <a:r>
              <a:rPr lang="en-MX" dirty="0">
                <a:latin typeface="Avenir Book" panose="02000503020000020003" pitchFamily="2" charset="0"/>
              </a:rPr>
              <a:t>Share the draft with your peers, with the P</a:t>
            </a:r>
            <a:r>
              <a:rPr lang="en-US" dirty="0">
                <a:latin typeface="Avenir Book" panose="02000503020000020003" pitchFamily="2" charset="0"/>
              </a:rPr>
              <a:t>I, with the research office</a:t>
            </a:r>
            <a:r>
              <a:rPr lang="en-MX" dirty="0">
                <a:latin typeface="Avenir Book" panose="02000503020000020003" pitchFamily="2" charset="0"/>
              </a:rPr>
              <a:t>	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D9A873-04A7-38B4-45E0-F9475B3DAA37}"/>
              </a:ext>
            </a:extLst>
          </p:cNvPr>
          <p:cNvSpPr txBox="1"/>
          <p:nvPr/>
        </p:nvSpPr>
        <p:spPr>
          <a:xfrm>
            <a:off x="2339666" y="2327648"/>
            <a:ext cx="3108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5540B"/>
              </a:buClr>
              <a:buSzPct val="120000"/>
              <a:buFont typeface="Arial" panose="020B0604020202020204" pitchFamily="34" charset="0"/>
              <a:buChar char="•"/>
            </a:pPr>
            <a:r>
              <a:rPr lang="en-MX" dirty="0">
                <a:latin typeface="Avenir Book" panose="02000503020000020003" pitchFamily="2" charset="0"/>
              </a:rPr>
              <a:t>Follow and answer </a:t>
            </a:r>
            <a:r>
              <a:rPr lang="en-MX" dirty="0">
                <a:solidFill>
                  <a:srgbClr val="F5540B"/>
                </a:solidFill>
                <a:latin typeface="Avenir Book" panose="02000503020000020003" pitchFamily="2" charset="0"/>
              </a:rPr>
              <a:t>ALL</a:t>
            </a:r>
            <a:r>
              <a:rPr lang="en-MX" dirty="0">
                <a:latin typeface="Avenir Book" panose="02000503020000020003" pitchFamily="2" charset="0"/>
              </a:rPr>
              <a:t> the points of the call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2196E7D-D2DD-150C-A712-CE8F2EB67B5F}"/>
              </a:ext>
            </a:extLst>
          </p:cNvPr>
          <p:cNvSpPr>
            <a:spLocks noChangeAspect="1"/>
          </p:cNvSpPr>
          <p:nvPr/>
        </p:nvSpPr>
        <p:spPr>
          <a:xfrm rot="15689147">
            <a:off x="4628394" y="2116122"/>
            <a:ext cx="863531" cy="914970"/>
          </a:xfrm>
          <a:custGeom>
            <a:avLst/>
            <a:gdLst>
              <a:gd name="connsiteX0" fmla="*/ 1200921 w 1344275"/>
              <a:gd name="connsiteY0" fmla="*/ 143229 h 1343986"/>
              <a:gd name="connsiteX1" fmla="*/ 497376 w 1344275"/>
              <a:gd name="connsiteY1" fmla="*/ 148214 h 1343986"/>
              <a:gd name="connsiteX2" fmla="*/ 485560 w 1344275"/>
              <a:gd name="connsiteY2" fmla="*/ 834367 h 1343986"/>
              <a:gd name="connsiteX3" fmla="*/ 414178 w 1344275"/>
              <a:gd name="connsiteY3" fmla="*/ 905748 h 1343986"/>
              <a:gd name="connsiteX4" fmla="*/ 268704 w 1344275"/>
              <a:gd name="connsiteY4" fmla="*/ 905646 h 1343986"/>
              <a:gd name="connsiteX5" fmla="*/ 27523 w 1344275"/>
              <a:gd name="connsiteY5" fmla="*/ 1147204 h 1343986"/>
              <a:gd name="connsiteX6" fmla="*/ 590 w 1344275"/>
              <a:gd name="connsiteY6" fmla="*/ 1225431 h 1343986"/>
              <a:gd name="connsiteX7" fmla="*/ 128514 w 1344275"/>
              <a:gd name="connsiteY7" fmla="*/ 1343971 h 1343986"/>
              <a:gd name="connsiteX8" fmla="*/ 197357 w 1344275"/>
              <a:gd name="connsiteY8" fmla="*/ 1316523 h 1343986"/>
              <a:gd name="connsiteX9" fmla="*/ 438435 w 1344275"/>
              <a:gd name="connsiteY9" fmla="*/ 1075033 h 1343986"/>
              <a:gd name="connsiteX10" fmla="*/ 465368 w 1344275"/>
              <a:gd name="connsiteY10" fmla="*/ 996824 h 1343986"/>
              <a:gd name="connsiteX11" fmla="*/ 438315 w 1344275"/>
              <a:gd name="connsiteY11" fmla="*/ 929920 h 1343986"/>
              <a:gd name="connsiteX12" fmla="*/ 509714 w 1344275"/>
              <a:gd name="connsiteY12" fmla="*/ 858538 h 1343986"/>
              <a:gd name="connsiteX13" fmla="*/ 1212684 w 1344275"/>
              <a:gd name="connsiteY13" fmla="*/ 829702 h 1343986"/>
              <a:gd name="connsiteX14" fmla="*/ 1200921 w 1344275"/>
              <a:gd name="connsiteY14" fmla="*/ 143229 h 1343986"/>
              <a:gd name="connsiteX15" fmla="*/ 414161 w 1344275"/>
              <a:gd name="connsiteY15" fmla="*/ 1050794 h 1343986"/>
              <a:gd name="connsiteX16" fmla="*/ 173014 w 1344275"/>
              <a:gd name="connsiteY16" fmla="*/ 1292352 h 1343986"/>
              <a:gd name="connsiteX17" fmla="*/ 63222 w 1344275"/>
              <a:gd name="connsiteY17" fmla="*/ 1281081 h 1343986"/>
              <a:gd name="connsiteX18" fmla="*/ 34659 w 1344275"/>
              <a:gd name="connsiteY18" fmla="*/ 1222480 h 1343986"/>
              <a:gd name="connsiteX19" fmla="*/ 51694 w 1344275"/>
              <a:gd name="connsiteY19" fmla="*/ 1171444 h 1343986"/>
              <a:gd name="connsiteX20" fmla="*/ 292858 w 1344275"/>
              <a:gd name="connsiteY20" fmla="*/ 929885 h 1343986"/>
              <a:gd name="connsiteX21" fmla="*/ 337461 w 1344275"/>
              <a:gd name="connsiteY21" fmla="*/ 912439 h 1343986"/>
              <a:gd name="connsiteX22" fmla="*/ 402650 w 1344275"/>
              <a:gd name="connsiteY22" fmla="*/ 941156 h 1343986"/>
              <a:gd name="connsiteX23" fmla="*/ 431196 w 1344275"/>
              <a:gd name="connsiteY23" fmla="*/ 999775 h 1343986"/>
              <a:gd name="connsiteX24" fmla="*/ 414161 w 1344275"/>
              <a:gd name="connsiteY24" fmla="*/ 1050794 h 1343986"/>
              <a:gd name="connsiteX25" fmla="*/ 1176561 w 1344275"/>
              <a:gd name="connsiteY25" fmla="*/ 822461 h 1343986"/>
              <a:gd name="connsiteX26" fmla="*/ 521520 w 1344275"/>
              <a:gd name="connsiteY26" fmla="*/ 822430 h 1343986"/>
              <a:gd name="connsiteX27" fmla="*/ 521551 w 1344275"/>
              <a:gd name="connsiteY27" fmla="*/ 167391 h 1343986"/>
              <a:gd name="connsiteX28" fmla="*/ 1176592 w 1344275"/>
              <a:gd name="connsiteY28" fmla="*/ 167421 h 1343986"/>
              <a:gd name="connsiteX29" fmla="*/ 1312239 w 1344275"/>
              <a:gd name="connsiteY29" fmla="*/ 494939 h 1343986"/>
              <a:gd name="connsiteX30" fmla="*/ 1176561 w 1344275"/>
              <a:gd name="connsiteY30" fmla="*/ 822461 h 134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344275" h="1343986">
                <a:moveTo>
                  <a:pt x="1200921" y="143229"/>
                </a:moveTo>
                <a:cubicBezTo>
                  <a:pt x="1005265" y="-49673"/>
                  <a:pt x="690278" y="-47441"/>
                  <a:pt x="497376" y="148214"/>
                </a:cubicBezTo>
                <a:cubicBezTo>
                  <a:pt x="311074" y="337177"/>
                  <a:pt x="305874" y="639101"/>
                  <a:pt x="485560" y="834367"/>
                </a:cubicBezTo>
                <a:lnTo>
                  <a:pt x="414178" y="905748"/>
                </a:lnTo>
                <a:cubicBezTo>
                  <a:pt x="367963" y="869723"/>
                  <a:pt x="305622" y="868659"/>
                  <a:pt x="268704" y="905646"/>
                </a:cubicBezTo>
                <a:lnTo>
                  <a:pt x="27523" y="1147204"/>
                </a:lnTo>
                <a:cubicBezTo>
                  <a:pt x="7281" y="1167929"/>
                  <a:pt x="-2603" y="1196638"/>
                  <a:pt x="590" y="1225431"/>
                </a:cubicBezTo>
                <a:cubicBezTo>
                  <a:pt x="7801" y="1291268"/>
                  <a:pt x="62320" y="1341788"/>
                  <a:pt x="128514" y="1343971"/>
                </a:cubicBezTo>
                <a:cubicBezTo>
                  <a:pt x="154216" y="1344429"/>
                  <a:pt x="179022" y="1334538"/>
                  <a:pt x="197357" y="1316523"/>
                </a:cubicBezTo>
                <a:lnTo>
                  <a:pt x="438435" y="1075033"/>
                </a:lnTo>
                <a:cubicBezTo>
                  <a:pt x="458678" y="1054317"/>
                  <a:pt x="468563" y="1025612"/>
                  <a:pt x="465368" y="996824"/>
                </a:cubicBezTo>
                <a:cubicBezTo>
                  <a:pt x="463013" y="972375"/>
                  <a:pt x="453616" y="949135"/>
                  <a:pt x="438315" y="929920"/>
                </a:cubicBezTo>
                <a:lnTo>
                  <a:pt x="509714" y="858538"/>
                </a:lnTo>
                <a:cubicBezTo>
                  <a:pt x="711796" y="1044695"/>
                  <a:pt x="1026527" y="1031786"/>
                  <a:pt x="1212684" y="829702"/>
                </a:cubicBezTo>
                <a:cubicBezTo>
                  <a:pt x="1392591" y="634407"/>
                  <a:pt x="1387412" y="332247"/>
                  <a:pt x="1200921" y="143229"/>
                </a:cubicBezTo>
                <a:close/>
                <a:moveTo>
                  <a:pt x="414161" y="1050794"/>
                </a:moveTo>
                <a:lnTo>
                  <a:pt x="173014" y="1292352"/>
                </a:lnTo>
                <a:cubicBezTo>
                  <a:pt x="145909" y="1319491"/>
                  <a:pt x="96692" y="1314413"/>
                  <a:pt x="63222" y="1281081"/>
                </a:cubicBezTo>
                <a:cubicBezTo>
                  <a:pt x="47107" y="1265513"/>
                  <a:pt x="36994" y="1244764"/>
                  <a:pt x="34659" y="1222480"/>
                </a:cubicBezTo>
                <a:cubicBezTo>
                  <a:pt x="32424" y="1203778"/>
                  <a:pt x="38674" y="1185055"/>
                  <a:pt x="51694" y="1171444"/>
                </a:cubicBezTo>
                <a:lnTo>
                  <a:pt x="292858" y="929885"/>
                </a:lnTo>
                <a:cubicBezTo>
                  <a:pt x="304779" y="918314"/>
                  <a:pt x="320854" y="912027"/>
                  <a:pt x="337461" y="912439"/>
                </a:cubicBezTo>
                <a:cubicBezTo>
                  <a:pt x="362108" y="913125"/>
                  <a:pt x="385507" y="923433"/>
                  <a:pt x="402650" y="941156"/>
                </a:cubicBezTo>
                <a:cubicBezTo>
                  <a:pt x="418762" y="956731"/>
                  <a:pt x="428868" y="977487"/>
                  <a:pt x="431196" y="999775"/>
                </a:cubicBezTo>
                <a:cubicBezTo>
                  <a:pt x="433431" y="1018472"/>
                  <a:pt x="427182" y="1037190"/>
                  <a:pt x="414161" y="1050794"/>
                </a:cubicBezTo>
                <a:close/>
                <a:moveTo>
                  <a:pt x="1176561" y="822461"/>
                </a:moveTo>
                <a:cubicBezTo>
                  <a:pt x="995669" y="1003338"/>
                  <a:pt x="702397" y="1003324"/>
                  <a:pt x="521520" y="822430"/>
                </a:cubicBezTo>
                <a:cubicBezTo>
                  <a:pt x="340645" y="641538"/>
                  <a:pt x="340659" y="348266"/>
                  <a:pt x="521551" y="167391"/>
                </a:cubicBezTo>
                <a:cubicBezTo>
                  <a:pt x="702443" y="-13485"/>
                  <a:pt x="995715" y="-13472"/>
                  <a:pt x="1176592" y="167421"/>
                </a:cubicBezTo>
                <a:cubicBezTo>
                  <a:pt x="1263449" y="254286"/>
                  <a:pt x="1312243" y="372098"/>
                  <a:pt x="1312239" y="494939"/>
                </a:cubicBezTo>
                <a:cubicBezTo>
                  <a:pt x="1312179" y="617775"/>
                  <a:pt x="1263384" y="735568"/>
                  <a:pt x="1176561" y="822461"/>
                </a:cubicBezTo>
                <a:close/>
              </a:path>
            </a:pathLst>
          </a:custGeom>
          <a:solidFill>
            <a:srgbClr val="000000"/>
          </a:solidFill>
          <a:ln w="17066" cap="flat">
            <a:noFill/>
            <a:prstDash val="solid"/>
            <a:miter/>
          </a:ln>
        </p:spPr>
        <p:txBody>
          <a:bodyPr rtlCol="0" anchor="ctr"/>
          <a:lstStyle/>
          <a:p>
            <a:endParaRPr lang="en-MX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42E0A66-EA45-0ECD-8C84-2BFED9426B88}"/>
              </a:ext>
            </a:extLst>
          </p:cNvPr>
          <p:cNvGrpSpPr>
            <a:grpSpLocks noChangeAspect="1"/>
          </p:cNvGrpSpPr>
          <p:nvPr/>
        </p:nvGrpSpPr>
        <p:grpSpPr>
          <a:xfrm>
            <a:off x="5938666" y="1059002"/>
            <a:ext cx="1611175" cy="1535087"/>
            <a:chOff x="1043928" y="4359283"/>
            <a:chExt cx="798440" cy="760734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D6FB0B0-E1D5-5006-37A0-13BBAB2CC1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3928" y="4359283"/>
              <a:ext cx="760734" cy="760734"/>
            </a:xfrm>
            <a:prstGeom prst="ellipse">
              <a:avLst/>
            </a:prstGeom>
            <a:noFill/>
            <a:ln>
              <a:solidFill>
                <a:srgbClr val="F5540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 dirty="0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9BA6349-2C10-FA28-F666-382F5F522309}"/>
                </a:ext>
              </a:extLst>
            </p:cNvPr>
            <p:cNvGrpSpPr/>
            <p:nvPr/>
          </p:nvGrpSpPr>
          <p:grpSpPr>
            <a:xfrm>
              <a:off x="1089874" y="4405229"/>
              <a:ext cx="752494" cy="668843"/>
              <a:chOff x="5404129" y="5196851"/>
              <a:chExt cx="752494" cy="668843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6210C8B0-47E1-A5CB-80BF-64F7C3F8B4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04129" y="5196851"/>
                <a:ext cx="668843" cy="668843"/>
              </a:xfrm>
              <a:prstGeom prst="ellipse">
                <a:avLst/>
              </a:prstGeom>
              <a:solidFill>
                <a:srgbClr val="F5026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sz="14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A053A8C-F341-D239-7076-9520E670F558}"/>
                  </a:ext>
                </a:extLst>
              </p:cNvPr>
              <p:cNvSpPr txBox="1"/>
              <p:nvPr/>
            </p:nvSpPr>
            <p:spPr>
              <a:xfrm>
                <a:off x="5407404" y="5411286"/>
                <a:ext cx="749219" cy="244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MX" sz="2600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Support</a:t>
                </a:r>
              </a:p>
            </p:txBody>
          </p: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79D8479-158E-F092-C2AC-63301AB548D7}"/>
              </a:ext>
            </a:extLst>
          </p:cNvPr>
          <p:cNvSpPr txBox="1"/>
          <p:nvPr/>
        </p:nvSpPr>
        <p:spPr>
          <a:xfrm>
            <a:off x="7720668" y="1287210"/>
            <a:ext cx="3108081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5540B"/>
              </a:buClr>
              <a:buSzPct val="120000"/>
              <a:buFont typeface="Arial" panose="020B0604020202020204" pitchFamily="34" charset="0"/>
              <a:buChar char="•"/>
            </a:pPr>
            <a:r>
              <a:rPr lang="en-MX" dirty="0">
                <a:latin typeface="Avenir Book" panose="02000503020000020003" pitchFamily="2" charset="0"/>
              </a:rPr>
              <a:t>Research office </a:t>
            </a:r>
          </a:p>
          <a:p>
            <a:pPr marL="285750" indent="-285750">
              <a:buClr>
                <a:srgbClr val="F5540B"/>
              </a:buClr>
              <a:buSzPct val="120000"/>
              <a:buFont typeface="Arial" panose="020B0604020202020204" pitchFamily="34" charset="0"/>
              <a:buChar char="•"/>
            </a:pPr>
            <a:endParaRPr lang="en-MX" dirty="0">
              <a:latin typeface="Avenir Book" panose="02000503020000020003" pitchFamily="2" charset="0"/>
            </a:endParaRPr>
          </a:p>
          <a:p>
            <a:pPr marL="285750" indent="-285750">
              <a:buClr>
                <a:srgbClr val="F5540B"/>
              </a:buClr>
              <a:buSzPct val="120000"/>
              <a:buFont typeface="Arial" panose="020B0604020202020204" pitchFamily="34" charset="0"/>
              <a:buChar char="•"/>
            </a:pPr>
            <a:r>
              <a:rPr lang="en-MX" dirty="0">
                <a:solidFill>
                  <a:srgbClr val="F5540B"/>
                </a:solidFill>
                <a:latin typeface="Avenir Book" panose="02000503020000020003" pitchFamily="2" charset="0"/>
              </a:rPr>
              <a:t>Workshops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B6A469-7E5E-67F0-7086-8FB7C4E1B6DE}"/>
              </a:ext>
            </a:extLst>
          </p:cNvPr>
          <p:cNvSpPr txBox="1"/>
          <p:nvPr/>
        </p:nvSpPr>
        <p:spPr>
          <a:xfrm>
            <a:off x="2061881" y="4225301"/>
            <a:ext cx="29982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X" sz="3200" b="1" dirty="0">
                <a:latin typeface="Avenir Book" panose="02000503020000020003" pitchFamily="2" charset="0"/>
              </a:rPr>
              <a:t>Enjoy the process!</a:t>
            </a:r>
            <a:endParaRPr lang="en-MX" sz="3200" dirty="0"/>
          </a:p>
        </p:txBody>
      </p:sp>
    </p:spTree>
    <p:extLst>
      <p:ext uri="{BB962C8B-B14F-4D97-AF65-F5344CB8AC3E}">
        <p14:creationId xmlns:p14="http://schemas.microsoft.com/office/powerpoint/2010/main" val="2197297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0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F1407BF-4BF4-CF64-78C8-46F5C19EF089}"/>
              </a:ext>
            </a:extLst>
          </p:cNvPr>
          <p:cNvSpPr txBox="1"/>
          <p:nvPr/>
        </p:nvSpPr>
        <p:spPr>
          <a:xfrm>
            <a:off x="246324" y="215995"/>
            <a:ext cx="11461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X" sz="3200" dirty="0">
                <a:latin typeface="Avenir Book" panose="02000503020000020003" pitchFamily="2" charset="0"/>
              </a:rPr>
              <a:t>Writing the MSCA project (some of the important things IMO)</a:t>
            </a:r>
          </a:p>
        </p:txBody>
      </p:sp>
      <p:pic>
        <p:nvPicPr>
          <p:cNvPr id="36" name="Picture 8" descr="MSCA">
            <a:extLst>
              <a:ext uri="{FF2B5EF4-FFF2-40B4-BE49-F238E27FC236}">
                <a16:creationId xmlns:a16="http://schemas.microsoft.com/office/drawing/2014/main" id="{A51BD158-BB3B-0CB6-058F-BBACD81BB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498" y="2739004"/>
            <a:ext cx="1149490" cy="111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653" name="Group 26652">
            <a:extLst>
              <a:ext uri="{FF2B5EF4-FFF2-40B4-BE49-F238E27FC236}">
                <a16:creationId xmlns:a16="http://schemas.microsoft.com/office/drawing/2014/main" id="{F0FE65C4-B123-01B5-FC45-87F95C2203C5}"/>
              </a:ext>
            </a:extLst>
          </p:cNvPr>
          <p:cNvGrpSpPr>
            <a:grpSpLocks noChangeAspect="1"/>
          </p:cNvGrpSpPr>
          <p:nvPr/>
        </p:nvGrpSpPr>
        <p:grpSpPr>
          <a:xfrm>
            <a:off x="10300161" y="3430002"/>
            <a:ext cx="893092" cy="850916"/>
            <a:chOff x="1043928" y="4359283"/>
            <a:chExt cx="798440" cy="760734"/>
          </a:xfrm>
        </p:grpSpPr>
        <p:sp>
          <p:nvSpPr>
            <p:cNvPr id="26654" name="Oval 26653">
              <a:extLst>
                <a:ext uri="{FF2B5EF4-FFF2-40B4-BE49-F238E27FC236}">
                  <a16:creationId xmlns:a16="http://schemas.microsoft.com/office/drawing/2014/main" id="{BBB25A83-45D0-3C2C-E50B-943DE5A102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3928" y="4359283"/>
              <a:ext cx="760734" cy="760734"/>
            </a:xfrm>
            <a:prstGeom prst="ellipse">
              <a:avLst/>
            </a:prstGeom>
            <a:noFill/>
            <a:ln>
              <a:solidFill>
                <a:srgbClr val="F5540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 dirty="0"/>
            </a:p>
          </p:txBody>
        </p:sp>
        <p:grpSp>
          <p:nvGrpSpPr>
            <p:cNvPr id="26655" name="Group 26654">
              <a:extLst>
                <a:ext uri="{FF2B5EF4-FFF2-40B4-BE49-F238E27FC236}">
                  <a16:creationId xmlns:a16="http://schemas.microsoft.com/office/drawing/2014/main" id="{86587A6D-53A1-EEAA-0FC3-366D3B7EDC3E}"/>
                </a:ext>
              </a:extLst>
            </p:cNvPr>
            <p:cNvGrpSpPr/>
            <p:nvPr/>
          </p:nvGrpSpPr>
          <p:grpSpPr>
            <a:xfrm>
              <a:off x="1089874" y="4405229"/>
              <a:ext cx="752494" cy="668843"/>
              <a:chOff x="5404129" y="5196851"/>
              <a:chExt cx="752494" cy="668843"/>
            </a:xfrm>
          </p:grpSpPr>
          <p:sp>
            <p:nvSpPr>
              <p:cNvPr id="26656" name="Oval 26655">
                <a:extLst>
                  <a:ext uri="{FF2B5EF4-FFF2-40B4-BE49-F238E27FC236}">
                    <a16:creationId xmlns:a16="http://schemas.microsoft.com/office/drawing/2014/main" id="{57C6B5C0-5E0C-687B-B207-977B16F253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04129" y="5196851"/>
                <a:ext cx="668843" cy="668843"/>
              </a:xfrm>
              <a:prstGeom prst="ellipse">
                <a:avLst/>
              </a:prstGeom>
              <a:solidFill>
                <a:srgbClr val="F5026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sz="14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26657" name="TextBox 26656">
                <a:extLst>
                  <a:ext uri="{FF2B5EF4-FFF2-40B4-BE49-F238E27FC236}">
                    <a16:creationId xmlns:a16="http://schemas.microsoft.com/office/drawing/2014/main" id="{5E219E29-D8C6-F5CF-8FCF-90977D854755}"/>
                  </a:ext>
                </a:extLst>
              </p:cNvPr>
              <p:cNvSpPr txBox="1"/>
              <p:nvPr/>
            </p:nvSpPr>
            <p:spPr>
              <a:xfrm>
                <a:off x="5407404" y="5411286"/>
                <a:ext cx="749219" cy="275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MX" sz="1400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Support</a:t>
                </a:r>
              </a:p>
            </p:txBody>
          </p:sp>
        </p:grpSp>
      </p:grpSp>
      <p:grpSp>
        <p:nvGrpSpPr>
          <p:cNvPr id="26665" name="Group 26664">
            <a:extLst>
              <a:ext uri="{FF2B5EF4-FFF2-40B4-BE49-F238E27FC236}">
                <a16:creationId xmlns:a16="http://schemas.microsoft.com/office/drawing/2014/main" id="{A864D39D-9E6F-8E25-663C-E24C2D5EC22E}"/>
              </a:ext>
            </a:extLst>
          </p:cNvPr>
          <p:cNvGrpSpPr/>
          <p:nvPr/>
        </p:nvGrpSpPr>
        <p:grpSpPr>
          <a:xfrm>
            <a:off x="6255488" y="3430852"/>
            <a:ext cx="850916" cy="1214159"/>
            <a:chOff x="2598673" y="3398308"/>
            <a:chExt cx="1535087" cy="2190391"/>
          </a:xfrm>
        </p:grpSpPr>
        <p:grpSp>
          <p:nvGrpSpPr>
            <p:cNvPr id="26648" name="Group 26647">
              <a:extLst>
                <a:ext uri="{FF2B5EF4-FFF2-40B4-BE49-F238E27FC236}">
                  <a16:creationId xmlns:a16="http://schemas.microsoft.com/office/drawing/2014/main" id="{7528EBD6-CCC2-6FD6-D54E-A548E7EA960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98673" y="3398308"/>
              <a:ext cx="1535087" cy="2190391"/>
              <a:chOff x="1043928" y="4359283"/>
              <a:chExt cx="760734" cy="1085477"/>
            </a:xfrm>
          </p:grpSpPr>
          <p:sp>
            <p:nvSpPr>
              <p:cNvPr id="26649" name="Oval 26648">
                <a:extLst>
                  <a:ext uri="{FF2B5EF4-FFF2-40B4-BE49-F238E27FC236}">
                    <a16:creationId xmlns:a16="http://schemas.microsoft.com/office/drawing/2014/main" id="{68373E16-8CCC-0F67-E484-A30F40BCC4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43928" y="4359283"/>
                <a:ext cx="760734" cy="760734"/>
              </a:xfrm>
              <a:prstGeom prst="ellipse">
                <a:avLst/>
              </a:prstGeom>
              <a:noFill/>
              <a:ln>
                <a:solidFill>
                  <a:srgbClr val="FABF0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dirty="0"/>
              </a:p>
            </p:txBody>
          </p:sp>
          <p:grpSp>
            <p:nvGrpSpPr>
              <p:cNvPr id="26650" name="Group 26649">
                <a:extLst>
                  <a:ext uri="{FF2B5EF4-FFF2-40B4-BE49-F238E27FC236}">
                    <a16:creationId xmlns:a16="http://schemas.microsoft.com/office/drawing/2014/main" id="{23227534-C442-E9B1-78A9-8D89AE4EA78E}"/>
                  </a:ext>
                </a:extLst>
              </p:cNvPr>
              <p:cNvGrpSpPr/>
              <p:nvPr/>
            </p:nvGrpSpPr>
            <p:grpSpPr>
              <a:xfrm>
                <a:off x="1089874" y="4405228"/>
                <a:ext cx="668843" cy="1039532"/>
                <a:chOff x="5404129" y="5196850"/>
                <a:chExt cx="668843" cy="1039532"/>
              </a:xfrm>
            </p:grpSpPr>
            <p:sp>
              <p:nvSpPr>
                <p:cNvPr id="26651" name="Oval 26650">
                  <a:extLst>
                    <a:ext uri="{FF2B5EF4-FFF2-40B4-BE49-F238E27FC236}">
                      <a16:creationId xmlns:a16="http://schemas.microsoft.com/office/drawing/2014/main" id="{10D8EE18-5D99-D9DA-A3E4-15471045A1F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04129" y="5196850"/>
                  <a:ext cx="668843" cy="668843"/>
                </a:xfrm>
                <a:prstGeom prst="ellipse">
                  <a:avLst/>
                </a:prstGeom>
                <a:solidFill>
                  <a:srgbClr val="FABF0D"/>
                </a:solidFill>
                <a:ln>
                  <a:solidFill>
                    <a:srgbClr val="FABF0D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MX" sz="140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26652" name="TextBox 26651">
                  <a:extLst>
                    <a:ext uri="{FF2B5EF4-FFF2-40B4-BE49-F238E27FC236}">
                      <a16:creationId xmlns:a16="http://schemas.microsoft.com/office/drawing/2014/main" id="{220064F1-7F2B-B0EB-F6D5-97B39B4F690F}"/>
                    </a:ext>
                  </a:extLst>
                </p:cNvPr>
                <p:cNvSpPr txBox="1"/>
                <p:nvPr/>
              </p:nvSpPr>
              <p:spPr>
                <a:xfrm>
                  <a:off x="5542891" y="6002499"/>
                  <a:ext cx="468309" cy="23388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MX" sz="1100" dirty="0">
                      <a:latin typeface="Avenir Book" panose="02000503020000020003" pitchFamily="2" charset="0"/>
                    </a:rPr>
                    <a:t>Place</a:t>
                  </a:r>
                </a:p>
              </p:txBody>
            </p:sp>
          </p:grpSp>
        </p:grpSp>
        <p:pic>
          <p:nvPicPr>
            <p:cNvPr id="26663" name="Picture 26662" descr="A map of europe with red borders&#10;&#10;Description automatically generated">
              <a:extLst>
                <a:ext uri="{FF2B5EF4-FFF2-40B4-BE49-F238E27FC236}">
                  <a16:creationId xmlns:a16="http://schemas.microsoft.com/office/drawing/2014/main" id="{54F3824E-CB42-46B6-2656-C8B46318A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998" y="3684207"/>
              <a:ext cx="963250" cy="963250"/>
            </a:xfrm>
            <a:prstGeom prst="rect">
              <a:avLst/>
            </a:prstGeom>
          </p:spPr>
        </p:pic>
        <p:pic>
          <p:nvPicPr>
            <p:cNvPr id="26664" name="Graphic 26663" descr="Marker with solid fill">
              <a:extLst>
                <a:ext uri="{FF2B5EF4-FFF2-40B4-BE49-F238E27FC236}">
                  <a16:creationId xmlns:a16="http://schemas.microsoft.com/office/drawing/2014/main" id="{AC3F87D1-2BCC-8791-51F5-3FAC9BE51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44283" y="5063664"/>
              <a:ext cx="418962" cy="418962"/>
            </a:xfrm>
            <a:prstGeom prst="rect">
              <a:avLst/>
            </a:prstGeom>
          </p:spPr>
        </p:pic>
      </p:grpSp>
      <p:grpSp>
        <p:nvGrpSpPr>
          <p:cNvPr id="26672" name="Group 26671">
            <a:extLst>
              <a:ext uri="{FF2B5EF4-FFF2-40B4-BE49-F238E27FC236}">
                <a16:creationId xmlns:a16="http://schemas.microsoft.com/office/drawing/2014/main" id="{8E7117E0-701E-DEC3-5B17-2B1946557BF0}"/>
              </a:ext>
            </a:extLst>
          </p:cNvPr>
          <p:cNvGrpSpPr/>
          <p:nvPr/>
        </p:nvGrpSpPr>
        <p:grpSpPr>
          <a:xfrm>
            <a:off x="6867208" y="2075670"/>
            <a:ext cx="850916" cy="1158553"/>
            <a:chOff x="2845996" y="997835"/>
            <a:chExt cx="1535087" cy="2090077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E4E1A74-D62C-7BEB-71B8-8E018BF407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45996" y="997835"/>
              <a:ext cx="1535087" cy="1535087"/>
            </a:xfrm>
            <a:prstGeom prst="ellipse">
              <a:avLst/>
            </a:prstGeom>
            <a:noFill/>
            <a:ln>
              <a:solidFill>
                <a:srgbClr val="F502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 dirty="0"/>
            </a:p>
          </p:txBody>
        </p:sp>
        <p:grpSp>
          <p:nvGrpSpPr>
            <p:cNvPr id="26643" name="Group 26642">
              <a:extLst>
                <a:ext uri="{FF2B5EF4-FFF2-40B4-BE49-F238E27FC236}">
                  <a16:creationId xmlns:a16="http://schemas.microsoft.com/office/drawing/2014/main" id="{90C8C65A-04C6-6606-7009-1DB0796E1D0C}"/>
                </a:ext>
              </a:extLst>
            </p:cNvPr>
            <p:cNvGrpSpPr/>
            <p:nvPr/>
          </p:nvGrpSpPr>
          <p:grpSpPr>
            <a:xfrm>
              <a:off x="2938709" y="1090545"/>
              <a:ext cx="1349660" cy="1997367"/>
              <a:chOff x="5404129" y="5196851"/>
              <a:chExt cx="668843" cy="989824"/>
            </a:xfrm>
          </p:grpSpPr>
          <p:sp>
            <p:nvSpPr>
              <p:cNvPr id="26646" name="Oval 26645">
                <a:extLst>
                  <a:ext uri="{FF2B5EF4-FFF2-40B4-BE49-F238E27FC236}">
                    <a16:creationId xmlns:a16="http://schemas.microsoft.com/office/drawing/2014/main" id="{8B881892-7C0D-EF55-832D-B72BFE9C1A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04129" y="5196851"/>
                <a:ext cx="668843" cy="668843"/>
              </a:xfrm>
              <a:prstGeom prst="ellipse">
                <a:avLst/>
              </a:prstGeom>
              <a:solidFill>
                <a:srgbClr val="F5026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sz="1400" dirty="0">
                  <a:solidFill>
                    <a:schemeClr val="bg1"/>
                  </a:solidFill>
                  <a:latin typeface="Avenir Next" panose="020B0503020202020204" pitchFamily="34" charset="0"/>
                </a:endParaRPr>
              </a:p>
            </p:txBody>
          </p:sp>
          <p:sp>
            <p:nvSpPr>
              <p:cNvPr id="26647" name="TextBox 26646">
                <a:extLst>
                  <a:ext uri="{FF2B5EF4-FFF2-40B4-BE49-F238E27FC236}">
                    <a16:creationId xmlns:a16="http://schemas.microsoft.com/office/drawing/2014/main" id="{074A75F9-FB03-D04C-1F7A-E98A12A2F69C}"/>
                  </a:ext>
                </a:extLst>
              </p:cNvPr>
              <p:cNvSpPr txBox="1"/>
              <p:nvPr/>
            </p:nvSpPr>
            <p:spPr>
              <a:xfrm>
                <a:off x="5547315" y="5952791"/>
                <a:ext cx="460491" cy="233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MX" sz="1100" dirty="0">
                    <a:latin typeface="Avenir Book" panose="02000503020000020003" pitchFamily="2" charset="0"/>
                  </a:rPr>
                  <a:t>Time</a:t>
                </a:r>
              </a:p>
            </p:txBody>
          </p:sp>
        </p:grpSp>
        <p:pic>
          <p:nvPicPr>
            <p:cNvPr id="26667" name="Graphic 26666" descr="Hourglass Finished outline">
              <a:extLst>
                <a:ext uri="{FF2B5EF4-FFF2-40B4-BE49-F238E27FC236}">
                  <a16:creationId xmlns:a16="http://schemas.microsoft.com/office/drawing/2014/main" id="{F1AF1D14-574A-B98C-B43B-4CE86174F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43748" y="1318376"/>
              <a:ext cx="914400" cy="914400"/>
            </a:xfrm>
            <a:prstGeom prst="rect">
              <a:avLst/>
            </a:prstGeom>
          </p:spPr>
        </p:pic>
      </p:grpSp>
      <p:grpSp>
        <p:nvGrpSpPr>
          <p:cNvPr id="26673" name="Group 26672">
            <a:extLst>
              <a:ext uri="{FF2B5EF4-FFF2-40B4-BE49-F238E27FC236}">
                <a16:creationId xmlns:a16="http://schemas.microsoft.com/office/drawing/2014/main" id="{F63500F6-8136-B4FD-A03B-21073B8A9DFE}"/>
              </a:ext>
            </a:extLst>
          </p:cNvPr>
          <p:cNvGrpSpPr/>
          <p:nvPr/>
        </p:nvGrpSpPr>
        <p:grpSpPr>
          <a:xfrm>
            <a:off x="9650883" y="2075666"/>
            <a:ext cx="850916" cy="1144750"/>
            <a:chOff x="9029243" y="1936375"/>
            <a:chExt cx="1535087" cy="2065176"/>
          </a:xfrm>
        </p:grpSpPr>
        <p:grpSp>
          <p:nvGrpSpPr>
            <p:cNvPr id="26658" name="Group 26657">
              <a:extLst>
                <a:ext uri="{FF2B5EF4-FFF2-40B4-BE49-F238E27FC236}">
                  <a16:creationId xmlns:a16="http://schemas.microsoft.com/office/drawing/2014/main" id="{603108D0-2DC7-9E59-ADAC-D11BF8E0FE0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29243" y="1936375"/>
              <a:ext cx="1535087" cy="2065176"/>
              <a:chOff x="1043928" y="4359283"/>
              <a:chExt cx="760734" cy="1023428"/>
            </a:xfrm>
          </p:grpSpPr>
          <p:sp>
            <p:nvSpPr>
              <p:cNvPr id="26659" name="Oval 26658">
                <a:extLst>
                  <a:ext uri="{FF2B5EF4-FFF2-40B4-BE49-F238E27FC236}">
                    <a16:creationId xmlns:a16="http://schemas.microsoft.com/office/drawing/2014/main" id="{44C1A42C-9D78-B913-BC6C-97BF7D1071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43928" y="4359283"/>
                <a:ext cx="760734" cy="760734"/>
              </a:xfrm>
              <a:prstGeom prst="ellipse">
                <a:avLst/>
              </a:prstGeom>
              <a:noFill/>
              <a:ln>
                <a:solidFill>
                  <a:srgbClr val="F5540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dirty="0"/>
              </a:p>
            </p:txBody>
          </p:sp>
          <p:grpSp>
            <p:nvGrpSpPr>
              <p:cNvPr id="26660" name="Group 26659">
                <a:extLst>
                  <a:ext uri="{FF2B5EF4-FFF2-40B4-BE49-F238E27FC236}">
                    <a16:creationId xmlns:a16="http://schemas.microsoft.com/office/drawing/2014/main" id="{47EC1872-C96C-32EB-60FB-C663CDEE29B1}"/>
                  </a:ext>
                </a:extLst>
              </p:cNvPr>
              <p:cNvGrpSpPr/>
              <p:nvPr/>
            </p:nvGrpSpPr>
            <p:grpSpPr>
              <a:xfrm>
                <a:off x="1089874" y="4405229"/>
                <a:ext cx="668843" cy="977482"/>
                <a:chOff x="5404129" y="5196851"/>
                <a:chExt cx="668843" cy="977482"/>
              </a:xfrm>
            </p:grpSpPr>
            <p:sp>
              <p:nvSpPr>
                <p:cNvPr id="26661" name="Oval 26660">
                  <a:extLst>
                    <a:ext uri="{FF2B5EF4-FFF2-40B4-BE49-F238E27FC236}">
                      <a16:creationId xmlns:a16="http://schemas.microsoft.com/office/drawing/2014/main" id="{D0F1D63F-62C8-B619-3F3B-B248D98BE81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04129" y="5196851"/>
                  <a:ext cx="668843" cy="668843"/>
                </a:xfrm>
                <a:prstGeom prst="ellipse">
                  <a:avLst/>
                </a:prstGeom>
                <a:solidFill>
                  <a:srgbClr val="F5540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MX" sz="140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26662" name="TextBox 26661">
                  <a:extLst>
                    <a:ext uri="{FF2B5EF4-FFF2-40B4-BE49-F238E27FC236}">
                      <a16:creationId xmlns:a16="http://schemas.microsoft.com/office/drawing/2014/main" id="{A4319C26-F3C6-C941-7B35-1892D91622B1}"/>
                    </a:ext>
                  </a:extLst>
                </p:cNvPr>
                <p:cNvSpPr txBox="1"/>
                <p:nvPr/>
              </p:nvSpPr>
              <p:spPr>
                <a:xfrm>
                  <a:off x="5561806" y="5940449"/>
                  <a:ext cx="435777" cy="2338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MX" sz="1100" dirty="0">
                      <a:latin typeface="Avenir Book" panose="02000503020000020003" pitchFamily="2" charset="0"/>
                    </a:rPr>
                    <a:t>Idea</a:t>
                  </a:r>
                </a:p>
              </p:txBody>
            </p:sp>
          </p:grpSp>
        </p:grpSp>
        <p:pic>
          <p:nvPicPr>
            <p:cNvPr id="26669" name="Graphic 26668" descr="Lights On with solid fill">
              <a:extLst>
                <a:ext uri="{FF2B5EF4-FFF2-40B4-BE49-F238E27FC236}">
                  <a16:creationId xmlns:a16="http://schemas.microsoft.com/office/drawing/2014/main" id="{7DEFA0EA-D3C4-DD08-7AE8-2F46E3E62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339586" y="2230116"/>
              <a:ext cx="914400" cy="9144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EC0B0C1-597A-F663-AA1F-978B3764CE36}"/>
              </a:ext>
            </a:extLst>
          </p:cNvPr>
          <p:cNvSpPr txBox="1"/>
          <p:nvPr/>
        </p:nvSpPr>
        <p:spPr>
          <a:xfrm>
            <a:off x="370569" y="1314837"/>
            <a:ext cx="29982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X" sz="2800" b="1" dirty="0">
                <a:latin typeface="Avenir Book" panose="02000503020000020003" pitchFamily="2" charset="0"/>
              </a:rPr>
              <a:t>Summary</a:t>
            </a:r>
            <a:endParaRPr lang="en-MX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24FA8C-1F02-C928-F5A6-40A49A5F7FB8}"/>
              </a:ext>
            </a:extLst>
          </p:cNvPr>
          <p:cNvSpPr txBox="1"/>
          <p:nvPr/>
        </p:nvSpPr>
        <p:spPr>
          <a:xfrm>
            <a:off x="748605" y="2038452"/>
            <a:ext cx="648086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5540B"/>
              </a:buClr>
              <a:buSzPct val="120000"/>
              <a:buFont typeface="Arial" panose="020B0604020202020204" pitchFamily="34" charset="0"/>
              <a:buChar char="•"/>
            </a:pPr>
            <a:r>
              <a:rPr lang="en-MX" dirty="0">
                <a:latin typeface="Avenir Book" panose="02000503020000020003" pitchFamily="2" charset="0"/>
              </a:rPr>
              <a:t>Highlight the skill/knowledge </a:t>
            </a:r>
            <a:r>
              <a:rPr lang="en-MX" b="1" dirty="0">
                <a:solidFill>
                  <a:srgbClr val="FF0000"/>
                </a:solidFill>
                <a:latin typeface="Avenir Book" panose="02000503020000020003" pitchFamily="2" charset="0"/>
              </a:rPr>
              <a:t>exchange</a:t>
            </a:r>
          </a:p>
          <a:p>
            <a:pPr marL="285750" indent="-285750">
              <a:buClr>
                <a:srgbClr val="F5540B"/>
              </a:buClr>
              <a:buSzPct val="120000"/>
              <a:buFont typeface="Arial" panose="020B0604020202020204" pitchFamily="34" charset="0"/>
              <a:buChar char="•"/>
            </a:pPr>
            <a:endParaRPr lang="en-MX" dirty="0">
              <a:latin typeface="Avenir Book" panose="02000503020000020003" pitchFamily="2" charset="0"/>
            </a:endParaRPr>
          </a:p>
          <a:p>
            <a:pPr marL="285750" indent="-285750">
              <a:buClr>
                <a:srgbClr val="F5540B"/>
              </a:buClr>
              <a:buSzPct val="120000"/>
              <a:buFont typeface="Arial" panose="020B0604020202020204" pitchFamily="34" charset="0"/>
              <a:buChar char="•"/>
            </a:pPr>
            <a:r>
              <a:rPr lang="en-MX" dirty="0">
                <a:latin typeface="Avenir Book" panose="02000503020000020003" pitchFamily="2" charset="0"/>
              </a:rPr>
              <a:t>Be </a:t>
            </a:r>
            <a:r>
              <a:rPr lang="en-MX" b="1" dirty="0">
                <a:solidFill>
                  <a:srgbClr val="FF0000"/>
                </a:solidFill>
                <a:latin typeface="Avenir Book" panose="02000503020000020003" pitchFamily="2" charset="0"/>
              </a:rPr>
              <a:t>direct</a:t>
            </a:r>
            <a:r>
              <a:rPr lang="en-MX" dirty="0">
                <a:latin typeface="Avenir Book" panose="02000503020000020003" pitchFamily="2" charset="0"/>
              </a:rPr>
              <a:t> and </a:t>
            </a:r>
            <a:r>
              <a:rPr lang="en-MX" b="1" dirty="0">
                <a:solidFill>
                  <a:srgbClr val="FF0000"/>
                </a:solidFill>
                <a:latin typeface="Avenir Book" panose="02000503020000020003" pitchFamily="2" charset="0"/>
              </a:rPr>
              <a:t>concise</a:t>
            </a:r>
            <a:r>
              <a:rPr lang="en-MX" dirty="0">
                <a:latin typeface="Avenir Book" panose="02000503020000020003" pitchFamily="2" charset="0"/>
              </a:rPr>
              <a:t> </a:t>
            </a:r>
          </a:p>
          <a:p>
            <a:pPr marL="285750" indent="-285750">
              <a:buClr>
                <a:srgbClr val="F5540B"/>
              </a:buClr>
              <a:buSzPct val="120000"/>
              <a:buFont typeface="Arial" panose="020B0604020202020204" pitchFamily="34" charset="0"/>
              <a:buChar char="•"/>
            </a:pPr>
            <a:endParaRPr lang="en-MX" dirty="0">
              <a:latin typeface="Avenir Book" panose="02000503020000020003" pitchFamily="2" charset="0"/>
            </a:endParaRPr>
          </a:p>
          <a:p>
            <a:pPr marL="285750" indent="-285750">
              <a:buClr>
                <a:srgbClr val="F5540B"/>
              </a:buClr>
              <a:buSzPct val="120000"/>
              <a:buFont typeface="Arial" panose="020B0604020202020204" pitchFamily="34" charset="0"/>
              <a:buChar char="•"/>
            </a:pPr>
            <a:r>
              <a:rPr lang="en-MX" dirty="0">
                <a:latin typeface="Avenir Book" panose="02000503020000020003" pitchFamily="2" charset="0"/>
              </a:rPr>
              <a:t>Answer all the points clearly</a:t>
            </a:r>
          </a:p>
          <a:p>
            <a:pPr marL="285750" indent="-285750">
              <a:buClr>
                <a:srgbClr val="F5540B"/>
              </a:buClr>
              <a:buSzPct val="120000"/>
              <a:buFont typeface="Arial" panose="020B0604020202020204" pitchFamily="34" charset="0"/>
              <a:buChar char="•"/>
            </a:pPr>
            <a:endParaRPr lang="en-MX" dirty="0">
              <a:latin typeface="Avenir Book" panose="02000503020000020003" pitchFamily="2" charset="0"/>
            </a:endParaRPr>
          </a:p>
          <a:p>
            <a:pPr marL="285750" indent="-285750">
              <a:buClr>
                <a:srgbClr val="F5540B"/>
              </a:buClr>
              <a:buSzPct val="120000"/>
              <a:buFont typeface="Arial" panose="020B0604020202020204" pitchFamily="34" charset="0"/>
              <a:buChar char="•"/>
            </a:pPr>
            <a:r>
              <a:rPr lang="en-MX" dirty="0">
                <a:latin typeface="Avenir Book" panose="02000503020000020003" pitchFamily="2" charset="0"/>
              </a:rPr>
              <a:t>Use </a:t>
            </a:r>
            <a:r>
              <a:rPr lang="en-MX" b="1" dirty="0">
                <a:solidFill>
                  <a:srgbClr val="FF0000"/>
                </a:solidFill>
                <a:latin typeface="Avenir Book" panose="02000503020000020003" pitchFamily="2" charset="0"/>
              </a:rPr>
              <a:t>key words</a:t>
            </a:r>
          </a:p>
          <a:p>
            <a:pPr marL="285750" indent="-285750">
              <a:buClr>
                <a:srgbClr val="F5540B"/>
              </a:buClr>
              <a:buSzPct val="120000"/>
              <a:buFont typeface="Arial" panose="020B0604020202020204" pitchFamily="34" charset="0"/>
              <a:buChar char="•"/>
            </a:pPr>
            <a:endParaRPr lang="en-MX" dirty="0">
              <a:latin typeface="Avenir Book" panose="02000503020000020003" pitchFamily="2" charset="0"/>
            </a:endParaRPr>
          </a:p>
          <a:p>
            <a:pPr marL="285750" indent="-285750">
              <a:buClr>
                <a:srgbClr val="F5540B"/>
              </a:buClr>
              <a:buSzPct val="120000"/>
              <a:buFont typeface="Arial" panose="020B0604020202020204" pitchFamily="34" charset="0"/>
              <a:buChar char="•"/>
            </a:pPr>
            <a:r>
              <a:rPr lang="en-MX" dirty="0">
                <a:latin typeface="Avenir Book" panose="02000503020000020003" pitchFamily="2" charset="0"/>
              </a:rPr>
              <a:t>Get </a:t>
            </a:r>
            <a:r>
              <a:rPr lang="en-MX" b="1" dirty="0">
                <a:solidFill>
                  <a:srgbClr val="FF0000"/>
                </a:solidFill>
                <a:latin typeface="Avenir Book" panose="02000503020000020003" pitchFamily="2" charset="0"/>
              </a:rPr>
              <a:t>support</a:t>
            </a:r>
          </a:p>
          <a:p>
            <a:pPr marL="285750" indent="-285750">
              <a:buClr>
                <a:srgbClr val="F5540B"/>
              </a:buClr>
              <a:buSzPct val="120000"/>
              <a:buFont typeface="Arial" panose="020B0604020202020204" pitchFamily="34" charset="0"/>
              <a:buChar char="•"/>
            </a:pPr>
            <a:endParaRPr lang="en-MX" b="1" dirty="0">
              <a:solidFill>
                <a:srgbClr val="FF0000"/>
              </a:solidFill>
              <a:latin typeface="Avenir Book" panose="02000503020000020003" pitchFamily="2" charset="0"/>
            </a:endParaRPr>
          </a:p>
          <a:p>
            <a:pPr marL="285750" indent="-285750">
              <a:buClr>
                <a:srgbClr val="F5540B"/>
              </a:buClr>
              <a:buSzPct val="120000"/>
              <a:buFont typeface="Arial" panose="020B0604020202020204" pitchFamily="34" charset="0"/>
              <a:buChar char="•"/>
            </a:pPr>
            <a:r>
              <a:rPr lang="en-MX" dirty="0">
                <a:latin typeface="Avenir Book" panose="02000503020000020003" pitchFamily="2" charset="0"/>
              </a:rPr>
              <a:t>Take your </a:t>
            </a:r>
            <a:r>
              <a:rPr lang="en-MX" b="1" dirty="0">
                <a:solidFill>
                  <a:srgbClr val="FF0000"/>
                </a:solidFill>
                <a:latin typeface="Avenir Book" panose="02000503020000020003" pitchFamily="2" charset="0"/>
              </a:rPr>
              <a:t>time</a:t>
            </a:r>
            <a:r>
              <a:rPr lang="en-MX" dirty="0">
                <a:latin typeface="Avenir Book" panose="02000503020000020003" pitchFamily="2" charset="0"/>
              </a:rPr>
              <a:t> to write</a:t>
            </a:r>
          </a:p>
          <a:p>
            <a:pPr marL="285750" indent="-285750">
              <a:buClr>
                <a:srgbClr val="F5540B"/>
              </a:buClr>
              <a:buSzPct val="120000"/>
              <a:buFont typeface="Arial" panose="020B0604020202020204" pitchFamily="34" charset="0"/>
              <a:buChar char="•"/>
            </a:pPr>
            <a:endParaRPr lang="en-MX" dirty="0">
              <a:latin typeface="Avenir Book" panose="02000503020000020003" pitchFamily="2" charset="0"/>
            </a:endParaRPr>
          </a:p>
          <a:p>
            <a:pPr marL="285750" indent="-285750">
              <a:buClr>
                <a:srgbClr val="F5540B"/>
              </a:buClr>
              <a:buSzPct val="120000"/>
              <a:buFont typeface="Arial" panose="020B0604020202020204" pitchFamily="34" charset="0"/>
              <a:buChar char="•"/>
            </a:pPr>
            <a:r>
              <a:rPr lang="en-MX" dirty="0">
                <a:latin typeface="Avenir Book" panose="02000503020000020003" pitchFamily="2" charset="0"/>
              </a:rPr>
              <a:t>Do something you </a:t>
            </a:r>
            <a:r>
              <a:rPr lang="en-MX" b="1" dirty="0">
                <a:solidFill>
                  <a:srgbClr val="FF0000"/>
                </a:solidFill>
                <a:latin typeface="Avenir Book" panose="02000503020000020003" pitchFamily="2" charset="0"/>
              </a:rPr>
              <a:t>enjoy 😊</a:t>
            </a:r>
          </a:p>
        </p:txBody>
      </p:sp>
    </p:spTree>
    <p:extLst>
      <p:ext uri="{BB962C8B-B14F-4D97-AF65-F5344CB8AC3E}">
        <p14:creationId xmlns:p14="http://schemas.microsoft.com/office/powerpoint/2010/main" val="3805512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F1407BF-4BF4-CF64-78C8-46F5C19EF089}"/>
              </a:ext>
            </a:extLst>
          </p:cNvPr>
          <p:cNvSpPr txBox="1"/>
          <p:nvPr/>
        </p:nvSpPr>
        <p:spPr>
          <a:xfrm>
            <a:off x="246324" y="215995"/>
            <a:ext cx="37600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X" sz="3200" dirty="0">
                <a:latin typeface="Avenir Book" panose="02000503020000020003" pitchFamily="2" charset="0"/>
              </a:rPr>
              <a:t>MGELS: the project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6CF1F9-2961-92A4-4FE6-AD8426C6B868}"/>
              </a:ext>
            </a:extLst>
          </p:cNvPr>
          <p:cNvSpPr txBox="1"/>
          <p:nvPr/>
        </p:nvSpPr>
        <p:spPr>
          <a:xfrm>
            <a:off x="1298713" y="1100483"/>
            <a:ext cx="90379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5540B"/>
                </a:solidFill>
                <a:effectLst/>
                <a:latin typeface="Avenir Book" panose="02000503020000020003" pitchFamily="2" charset="0"/>
              </a:rPr>
              <a:t>M</a:t>
            </a:r>
            <a:r>
              <a:rPr lang="en-US" sz="2800" dirty="0">
                <a:effectLst/>
                <a:latin typeface="Avenir Book" panose="02000503020000020003" pitchFamily="2" charset="0"/>
              </a:rPr>
              <a:t>achine-learning polymer </a:t>
            </a:r>
            <a:r>
              <a:rPr lang="en-US" sz="2800" dirty="0">
                <a:solidFill>
                  <a:srgbClr val="F5540B"/>
                </a:solidFill>
                <a:effectLst/>
                <a:latin typeface="Avenir Book" panose="02000503020000020003" pitchFamily="2" charset="0"/>
              </a:rPr>
              <a:t>G</a:t>
            </a:r>
            <a:r>
              <a:rPr lang="en-US" sz="2800" dirty="0">
                <a:effectLst/>
                <a:latin typeface="Avenir Book" panose="02000503020000020003" pitchFamily="2" charset="0"/>
              </a:rPr>
              <a:t>el’s </a:t>
            </a:r>
            <a:r>
              <a:rPr lang="en-US" sz="2800" dirty="0" err="1">
                <a:solidFill>
                  <a:srgbClr val="F5540B"/>
                </a:solidFill>
                <a:effectLst/>
                <a:latin typeface="Avenir Book" panose="02000503020000020003" pitchFamily="2" charset="0"/>
              </a:rPr>
              <a:t>EL</a:t>
            </a:r>
            <a:r>
              <a:rPr lang="en-US" sz="2800" dirty="0" err="1">
                <a:effectLst/>
                <a:latin typeface="Avenir Book" panose="02000503020000020003" pitchFamily="2" charset="0"/>
              </a:rPr>
              <a:t>asticity</a:t>
            </a:r>
            <a:r>
              <a:rPr lang="en-US" sz="2800" dirty="0">
                <a:effectLst/>
                <a:latin typeface="Avenir Book" panose="02000503020000020003" pitchFamily="2" charset="0"/>
              </a:rPr>
              <a:t> and </a:t>
            </a:r>
            <a:r>
              <a:rPr lang="en-US" sz="2800" dirty="0">
                <a:solidFill>
                  <a:srgbClr val="F5540B"/>
                </a:solidFill>
                <a:effectLst/>
                <a:latin typeface="Avenir Book" panose="02000503020000020003" pitchFamily="2" charset="0"/>
              </a:rPr>
              <a:t>S</a:t>
            </a:r>
            <a:r>
              <a:rPr lang="en-US" sz="2800" dirty="0">
                <a:effectLst/>
                <a:latin typeface="Avenir Book" panose="02000503020000020003" pitchFamily="2" charset="0"/>
              </a:rPr>
              <a:t>tructure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E784CB0-FE8E-BA7F-10FD-331990F8F1B1}"/>
              </a:ext>
            </a:extLst>
          </p:cNvPr>
          <p:cNvSpPr>
            <a:spLocks noChangeAspect="1"/>
          </p:cNvSpPr>
          <p:nvPr/>
        </p:nvSpPr>
        <p:spPr>
          <a:xfrm flipH="1">
            <a:off x="7808062" y="3940998"/>
            <a:ext cx="1637328" cy="1673537"/>
          </a:xfrm>
          <a:prstGeom prst="ellipse">
            <a:avLst/>
          </a:prstGeom>
          <a:solidFill>
            <a:srgbClr val="FABF0D">
              <a:alpha val="2959"/>
            </a:srgbClr>
          </a:solidFill>
          <a:ln w="25400">
            <a:solidFill>
              <a:srgbClr val="FA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E3E0812-F1DB-7104-1759-8F4A2C4BFCB5}"/>
              </a:ext>
            </a:extLst>
          </p:cNvPr>
          <p:cNvSpPr>
            <a:spLocks noChangeAspect="1"/>
          </p:cNvSpPr>
          <p:nvPr/>
        </p:nvSpPr>
        <p:spPr>
          <a:xfrm>
            <a:off x="944307" y="2490861"/>
            <a:ext cx="1977015" cy="1977015"/>
          </a:xfrm>
          <a:prstGeom prst="ellipse">
            <a:avLst/>
          </a:prstGeom>
          <a:solidFill>
            <a:srgbClr val="F5026E">
              <a:alpha val="23000"/>
            </a:srgbClr>
          </a:solidFill>
          <a:ln w="25400">
            <a:solidFill>
              <a:srgbClr val="F502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42" name="Rettangolo 30">
            <a:extLst>
              <a:ext uri="{FF2B5EF4-FFF2-40B4-BE49-F238E27FC236}">
                <a16:creationId xmlns:a16="http://schemas.microsoft.com/office/drawing/2014/main" id="{F7B65BE6-257D-29E7-7131-F402B335AD83}"/>
              </a:ext>
            </a:extLst>
          </p:cNvPr>
          <p:cNvSpPr/>
          <p:nvPr/>
        </p:nvSpPr>
        <p:spPr>
          <a:xfrm>
            <a:off x="3352800" y="2865099"/>
            <a:ext cx="1368000" cy="2160000"/>
          </a:xfrm>
          <a:prstGeom prst="rect">
            <a:avLst/>
          </a:prstGeom>
          <a:solidFill>
            <a:srgbClr val="034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ttangolo 31">
            <a:extLst>
              <a:ext uri="{FF2B5EF4-FFF2-40B4-BE49-F238E27FC236}">
                <a16:creationId xmlns:a16="http://schemas.microsoft.com/office/drawing/2014/main" id="{27CA5072-33F4-1635-4EA3-5B5FD5E98CEF}"/>
              </a:ext>
            </a:extLst>
          </p:cNvPr>
          <p:cNvSpPr/>
          <p:nvPr/>
        </p:nvSpPr>
        <p:spPr>
          <a:xfrm>
            <a:off x="4724400" y="2861924"/>
            <a:ext cx="1368000" cy="2160000"/>
          </a:xfrm>
          <a:prstGeom prst="rect">
            <a:avLst/>
          </a:prstGeom>
          <a:solidFill>
            <a:srgbClr val="034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ttangolo 32">
            <a:extLst>
              <a:ext uri="{FF2B5EF4-FFF2-40B4-BE49-F238E27FC236}">
                <a16:creationId xmlns:a16="http://schemas.microsoft.com/office/drawing/2014/main" id="{775F0F33-7FAC-B823-CBCF-033AF383887A}"/>
              </a:ext>
            </a:extLst>
          </p:cNvPr>
          <p:cNvSpPr/>
          <p:nvPr/>
        </p:nvSpPr>
        <p:spPr>
          <a:xfrm>
            <a:off x="6096000" y="2861924"/>
            <a:ext cx="1368000" cy="2160000"/>
          </a:xfrm>
          <a:prstGeom prst="rect">
            <a:avLst/>
          </a:prstGeom>
          <a:solidFill>
            <a:srgbClr val="034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Connettore 1 35">
            <a:extLst>
              <a:ext uri="{FF2B5EF4-FFF2-40B4-BE49-F238E27FC236}">
                <a16:creationId xmlns:a16="http://schemas.microsoft.com/office/drawing/2014/main" id="{393CD679-26E1-3107-858D-B2F8F253D7D3}"/>
              </a:ext>
            </a:extLst>
          </p:cNvPr>
          <p:cNvCxnSpPr>
            <a:cxnSpLocks/>
          </p:cNvCxnSpPr>
          <p:nvPr/>
        </p:nvCxnSpPr>
        <p:spPr>
          <a:xfrm>
            <a:off x="4724400" y="2861924"/>
            <a:ext cx="0" cy="2160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1 36">
            <a:extLst>
              <a:ext uri="{FF2B5EF4-FFF2-40B4-BE49-F238E27FC236}">
                <a16:creationId xmlns:a16="http://schemas.microsoft.com/office/drawing/2014/main" id="{B7C512F4-7633-FBEF-93AF-9187E6E0B5E3}"/>
              </a:ext>
            </a:extLst>
          </p:cNvPr>
          <p:cNvCxnSpPr>
            <a:cxnSpLocks/>
          </p:cNvCxnSpPr>
          <p:nvPr/>
        </p:nvCxnSpPr>
        <p:spPr>
          <a:xfrm>
            <a:off x="6098791" y="2861924"/>
            <a:ext cx="0" cy="2160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1 37">
            <a:extLst>
              <a:ext uri="{FF2B5EF4-FFF2-40B4-BE49-F238E27FC236}">
                <a16:creationId xmlns:a16="http://schemas.microsoft.com/office/drawing/2014/main" id="{231577F9-0596-D45A-E362-7F57DE531D92}"/>
              </a:ext>
            </a:extLst>
          </p:cNvPr>
          <p:cNvCxnSpPr>
            <a:cxnSpLocks/>
          </p:cNvCxnSpPr>
          <p:nvPr/>
        </p:nvCxnSpPr>
        <p:spPr>
          <a:xfrm>
            <a:off x="7465925" y="2861924"/>
            <a:ext cx="0" cy="2160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asellaDiTesto 62">
            <a:extLst>
              <a:ext uri="{FF2B5EF4-FFF2-40B4-BE49-F238E27FC236}">
                <a16:creationId xmlns:a16="http://schemas.microsoft.com/office/drawing/2014/main" id="{EF402EC8-481D-A224-A3EE-56864AEF5A85}"/>
              </a:ext>
            </a:extLst>
          </p:cNvPr>
          <p:cNvSpPr txBox="1"/>
          <p:nvPr/>
        </p:nvSpPr>
        <p:spPr>
          <a:xfrm>
            <a:off x="3332993" y="4734437"/>
            <a:ext cx="865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venir Book" panose="02000503020000020003" pitchFamily="2" charset="0"/>
                <a:ea typeface="Tsukushi A Round Gothic Regular" panose="02020400000000000000" pitchFamily="18" charset="-128"/>
                <a:cs typeface="Futura Medium" panose="020B0602020204020303" pitchFamily="34" charset="-79"/>
              </a:rPr>
              <a:t>inpu</a:t>
            </a:r>
            <a:r>
              <a:rPr lang="en-US" sz="1400" spc="100" dirty="0">
                <a:solidFill>
                  <a:schemeClr val="bg1"/>
                </a:solidFill>
                <a:latin typeface="Avenir Book" panose="02000503020000020003" pitchFamily="2" charset="0"/>
                <a:ea typeface="Tsukushi A Round Gothic Regular" panose="02020400000000000000" pitchFamily="18" charset="-128"/>
                <a:cs typeface="Futura Medium" panose="020B0602020204020303" pitchFamily="34" charset="-79"/>
              </a:rPr>
              <a:t>t</a:t>
            </a:r>
          </a:p>
        </p:txBody>
      </p:sp>
      <p:sp>
        <p:nvSpPr>
          <p:cNvPr id="49" name="CasellaDiTesto 63">
            <a:extLst>
              <a:ext uri="{FF2B5EF4-FFF2-40B4-BE49-F238E27FC236}">
                <a16:creationId xmlns:a16="http://schemas.microsoft.com/office/drawing/2014/main" id="{2974E1A6-AED2-9528-7D9F-A22A0C0D007D}"/>
              </a:ext>
            </a:extLst>
          </p:cNvPr>
          <p:cNvSpPr txBox="1"/>
          <p:nvPr/>
        </p:nvSpPr>
        <p:spPr>
          <a:xfrm>
            <a:off x="4721608" y="4728311"/>
            <a:ext cx="1524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venir Book" panose="02000503020000020003" pitchFamily="2" charset="0"/>
                <a:ea typeface="Tsukushi A Round Gothic Regular" panose="02020400000000000000" pitchFamily="18" charset="-128"/>
                <a:cs typeface="Futura Medium" panose="020B0602020204020303" pitchFamily="34" charset="-79"/>
              </a:rPr>
              <a:t>hidden layers</a:t>
            </a:r>
          </a:p>
        </p:txBody>
      </p:sp>
      <p:sp>
        <p:nvSpPr>
          <p:cNvPr id="51" name="CasellaDiTesto 62">
            <a:extLst>
              <a:ext uri="{FF2B5EF4-FFF2-40B4-BE49-F238E27FC236}">
                <a16:creationId xmlns:a16="http://schemas.microsoft.com/office/drawing/2014/main" id="{0FA8EBF1-FEE3-E577-42EB-0E75E48EFBE6}"/>
              </a:ext>
            </a:extLst>
          </p:cNvPr>
          <p:cNvSpPr txBox="1"/>
          <p:nvPr/>
        </p:nvSpPr>
        <p:spPr>
          <a:xfrm>
            <a:off x="6078487" y="4750116"/>
            <a:ext cx="865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venir Book" panose="02000503020000020003" pitchFamily="2" charset="0"/>
                <a:ea typeface="Tsukushi A Round Gothic Regular" panose="02020400000000000000" pitchFamily="18" charset="-128"/>
                <a:cs typeface="Futura Medium" panose="020B0602020204020303" pitchFamily="34" charset="-79"/>
              </a:rPr>
              <a:t>output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98958A1-2093-7E7F-C297-58B14C8BDA7F}"/>
              </a:ext>
            </a:extLst>
          </p:cNvPr>
          <p:cNvGrpSpPr/>
          <p:nvPr/>
        </p:nvGrpSpPr>
        <p:grpSpPr>
          <a:xfrm>
            <a:off x="4034855" y="3261468"/>
            <a:ext cx="1373977" cy="1280241"/>
            <a:chOff x="4649085" y="2473697"/>
            <a:chExt cx="1373977" cy="1280241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ACC32F4-F023-630F-1B1B-41D3C015E64F}"/>
                </a:ext>
              </a:extLst>
            </p:cNvPr>
            <p:cNvCxnSpPr>
              <a:cxnSpLocks/>
            </p:cNvCxnSpPr>
            <p:nvPr/>
          </p:nvCxnSpPr>
          <p:spPr>
            <a:xfrm>
              <a:off x="4653994" y="2473697"/>
              <a:ext cx="1359696" cy="1279825"/>
            </a:xfrm>
            <a:prstGeom prst="line">
              <a:avLst/>
            </a:prstGeom>
            <a:ln w="12700">
              <a:solidFill>
                <a:srgbClr val="F502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D9C2A2A-89DC-96FA-5494-9C909D22AE3F}"/>
                </a:ext>
              </a:extLst>
            </p:cNvPr>
            <p:cNvCxnSpPr>
              <a:cxnSpLocks/>
            </p:cNvCxnSpPr>
            <p:nvPr/>
          </p:nvCxnSpPr>
          <p:spPr>
            <a:xfrm>
              <a:off x="4652318" y="2903571"/>
              <a:ext cx="1361372" cy="845184"/>
            </a:xfrm>
            <a:prstGeom prst="line">
              <a:avLst/>
            </a:prstGeom>
            <a:ln w="12700">
              <a:solidFill>
                <a:srgbClr val="F502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B8D9B33-39BD-E54B-B6B0-38AAABC924B9}"/>
                </a:ext>
              </a:extLst>
            </p:cNvPr>
            <p:cNvCxnSpPr>
              <a:cxnSpLocks/>
            </p:cNvCxnSpPr>
            <p:nvPr/>
          </p:nvCxnSpPr>
          <p:spPr>
            <a:xfrm>
              <a:off x="4651263" y="3329337"/>
              <a:ext cx="1365218" cy="413690"/>
            </a:xfrm>
            <a:prstGeom prst="line">
              <a:avLst/>
            </a:prstGeom>
            <a:ln w="12700">
              <a:solidFill>
                <a:srgbClr val="F502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3D46190-D92A-0B6D-2F29-273AACD47F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55667" y="2482567"/>
              <a:ext cx="1354422" cy="416182"/>
            </a:xfrm>
            <a:prstGeom prst="line">
              <a:avLst/>
            </a:prstGeom>
            <a:ln w="12700">
              <a:solidFill>
                <a:srgbClr val="F502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BA805EB-D87B-33EF-4BB0-BDE11CF5D6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53902" y="2478507"/>
              <a:ext cx="1362579" cy="850830"/>
            </a:xfrm>
            <a:prstGeom prst="line">
              <a:avLst/>
            </a:prstGeom>
            <a:ln w="12700">
              <a:solidFill>
                <a:srgbClr val="F502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1EF0EE7-6036-DCE0-9CBA-1945A85C9D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52319" y="2906776"/>
              <a:ext cx="1361371" cy="841042"/>
            </a:xfrm>
            <a:prstGeom prst="line">
              <a:avLst/>
            </a:prstGeom>
            <a:ln w="12700">
              <a:solidFill>
                <a:srgbClr val="F502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E8CFFE4-6C15-DF21-5AE4-7AD882EAFB96}"/>
                </a:ext>
              </a:extLst>
            </p:cNvPr>
            <p:cNvCxnSpPr>
              <a:cxnSpLocks/>
            </p:cNvCxnSpPr>
            <p:nvPr/>
          </p:nvCxnSpPr>
          <p:spPr>
            <a:xfrm>
              <a:off x="4655576" y="2479563"/>
              <a:ext cx="1358114" cy="419837"/>
            </a:xfrm>
            <a:prstGeom prst="line">
              <a:avLst/>
            </a:prstGeom>
            <a:ln w="12700">
              <a:solidFill>
                <a:srgbClr val="F502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2252B53-2BC5-6DD4-24CE-60760E97AF3C}"/>
                </a:ext>
              </a:extLst>
            </p:cNvPr>
            <p:cNvCxnSpPr>
              <a:cxnSpLocks/>
            </p:cNvCxnSpPr>
            <p:nvPr/>
          </p:nvCxnSpPr>
          <p:spPr>
            <a:xfrm>
              <a:off x="4651202" y="2898749"/>
              <a:ext cx="1352309" cy="416125"/>
            </a:xfrm>
            <a:prstGeom prst="line">
              <a:avLst/>
            </a:prstGeom>
            <a:ln w="12700">
              <a:solidFill>
                <a:srgbClr val="F502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DE2DCAE-C9F1-CC2F-410D-1C03339B26A6}"/>
                </a:ext>
              </a:extLst>
            </p:cNvPr>
            <p:cNvCxnSpPr>
              <a:cxnSpLocks/>
            </p:cNvCxnSpPr>
            <p:nvPr/>
          </p:nvCxnSpPr>
          <p:spPr>
            <a:xfrm>
              <a:off x="4655668" y="2474633"/>
              <a:ext cx="1358022" cy="848976"/>
            </a:xfrm>
            <a:prstGeom prst="line">
              <a:avLst/>
            </a:prstGeom>
            <a:ln w="12700">
              <a:solidFill>
                <a:srgbClr val="F502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ACCA95E-48BF-0B0F-7BF1-7170152A4D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51029" y="2904299"/>
              <a:ext cx="1359060" cy="425038"/>
            </a:xfrm>
            <a:prstGeom prst="line">
              <a:avLst/>
            </a:prstGeom>
            <a:ln w="12700">
              <a:solidFill>
                <a:srgbClr val="F502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A8F0127-A3D7-6EF0-9593-3D8135AD97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52318" y="3332573"/>
              <a:ext cx="1360410" cy="421365"/>
            </a:xfrm>
            <a:prstGeom prst="line">
              <a:avLst/>
            </a:prstGeom>
            <a:ln w="12700">
              <a:solidFill>
                <a:srgbClr val="F502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24" name="Straight Connector 26623">
              <a:extLst>
                <a:ext uri="{FF2B5EF4-FFF2-40B4-BE49-F238E27FC236}">
                  <a16:creationId xmlns:a16="http://schemas.microsoft.com/office/drawing/2014/main" id="{77EBEC68-53CE-B2CF-5213-9D2748E3AD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53901" y="2484151"/>
              <a:ext cx="1356188" cy="1265199"/>
            </a:xfrm>
            <a:prstGeom prst="line">
              <a:avLst/>
            </a:prstGeom>
            <a:ln w="12700">
              <a:solidFill>
                <a:srgbClr val="F502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25" name="Straight Connector 26624">
              <a:extLst>
                <a:ext uri="{FF2B5EF4-FFF2-40B4-BE49-F238E27FC236}">
                  <a16:creationId xmlns:a16="http://schemas.microsoft.com/office/drawing/2014/main" id="{DE0B03B8-EF1A-4FFA-55EC-9E4A78EDBE89}"/>
                </a:ext>
              </a:extLst>
            </p:cNvPr>
            <p:cNvCxnSpPr>
              <a:cxnSpLocks/>
            </p:cNvCxnSpPr>
            <p:nvPr/>
          </p:nvCxnSpPr>
          <p:spPr>
            <a:xfrm>
              <a:off x="4655666" y="2479562"/>
              <a:ext cx="1367396" cy="0"/>
            </a:xfrm>
            <a:prstGeom prst="line">
              <a:avLst/>
            </a:prstGeom>
            <a:ln w="12700">
              <a:solidFill>
                <a:srgbClr val="F502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26" name="Straight Connector 26625">
              <a:extLst>
                <a:ext uri="{FF2B5EF4-FFF2-40B4-BE49-F238E27FC236}">
                  <a16:creationId xmlns:a16="http://schemas.microsoft.com/office/drawing/2014/main" id="{579B4D4F-DD90-1EC1-BDF7-D9FA88F6FC6F}"/>
                </a:ext>
              </a:extLst>
            </p:cNvPr>
            <p:cNvCxnSpPr>
              <a:cxnSpLocks/>
            </p:cNvCxnSpPr>
            <p:nvPr/>
          </p:nvCxnSpPr>
          <p:spPr>
            <a:xfrm>
              <a:off x="4650144" y="2898749"/>
              <a:ext cx="1367396" cy="0"/>
            </a:xfrm>
            <a:prstGeom prst="line">
              <a:avLst/>
            </a:prstGeom>
            <a:ln w="12700">
              <a:solidFill>
                <a:srgbClr val="F502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27" name="Straight Connector 26626">
              <a:extLst>
                <a:ext uri="{FF2B5EF4-FFF2-40B4-BE49-F238E27FC236}">
                  <a16:creationId xmlns:a16="http://schemas.microsoft.com/office/drawing/2014/main" id="{D00ADAC1-E778-7698-304F-8769920A721C}"/>
                </a:ext>
              </a:extLst>
            </p:cNvPr>
            <p:cNvCxnSpPr>
              <a:cxnSpLocks/>
            </p:cNvCxnSpPr>
            <p:nvPr/>
          </p:nvCxnSpPr>
          <p:spPr>
            <a:xfrm>
              <a:off x="4649085" y="3324286"/>
              <a:ext cx="1367396" cy="0"/>
            </a:xfrm>
            <a:prstGeom prst="line">
              <a:avLst/>
            </a:prstGeom>
            <a:ln w="12700">
              <a:solidFill>
                <a:srgbClr val="F502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28" name="Straight Connector 26627">
              <a:extLst>
                <a:ext uri="{FF2B5EF4-FFF2-40B4-BE49-F238E27FC236}">
                  <a16:creationId xmlns:a16="http://schemas.microsoft.com/office/drawing/2014/main" id="{4465F046-CD1F-F23D-33EF-175C2DE5697C}"/>
                </a:ext>
              </a:extLst>
            </p:cNvPr>
            <p:cNvCxnSpPr>
              <a:cxnSpLocks/>
            </p:cNvCxnSpPr>
            <p:nvPr/>
          </p:nvCxnSpPr>
          <p:spPr>
            <a:xfrm>
              <a:off x="4650144" y="3750408"/>
              <a:ext cx="1367396" cy="0"/>
            </a:xfrm>
            <a:prstGeom prst="line">
              <a:avLst/>
            </a:prstGeom>
            <a:ln w="12700">
              <a:solidFill>
                <a:srgbClr val="F502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629" name="Straight Connector 26628">
            <a:extLst>
              <a:ext uri="{FF2B5EF4-FFF2-40B4-BE49-F238E27FC236}">
                <a16:creationId xmlns:a16="http://schemas.microsoft.com/office/drawing/2014/main" id="{50BC9501-A543-78B1-3DB9-339D4312D8E2}"/>
              </a:ext>
            </a:extLst>
          </p:cNvPr>
          <p:cNvCxnSpPr>
            <a:cxnSpLocks/>
          </p:cNvCxnSpPr>
          <p:nvPr/>
        </p:nvCxnSpPr>
        <p:spPr>
          <a:xfrm>
            <a:off x="4189179" y="2770038"/>
            <a:ext cx="13039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630" name="Group 26629">
            <a:extLst>
              <a:ext uri="{FF2B5EF4-FFF2-40B4-BE49-F238E27FC236}">
                <a16:creationId xmlns:a16="http://schemas.microsoft.com/office/drawing/2014/main" id="{19A9D446-E871-2083-C9F2-9D7F682F319A}"/>
              </a:ext>
            </a:extLst>
          </p:cNvPr>
          <p:cNvGrpSpPr/>
          <p:nvPr/>
        </p:nvGrpSpPr>
        <p:grpSpPr>
          <a:xfrm>
            <a:off x="3878570" y="3104926"/>
            <a:ext cx="320152" cy="1590568"/>
            <a:chOff x="4535362" y="2336266"/>
            <a:chExt cx="320152" cy="1590568"/>
          </a:xfrm>
          <a:solidFill>
            <a:srgbClr val="F5026E"/>
          </a:solidFill>
        </p:grpSpPr>
        <p:sp>
          <p:nvSpPr>
            <p:cNvPr id="26631" name="Ovale 38">
              <a:extLst>
                <a:ext uri="{FF2B5EF4-FFF2-40B4-BE49-F238E27FC236}">
                  <a16:creationId xmlns:a16="http://schemas.microsoft.com/office/drawing/2014/main" id="{D056624A-6603-88BF-999C-5C3FCAB3F3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5362" y="2760477"/>
              <a:ext cx="320152" cy="317936"/>
            </a:xfrm>
            <a:prstGeom prst="ellipse">
              <a:avLst/>
            </a:prstGeom>
            <a:grpFill/>
            <a:ln>
              <a:solidFill>
                <a:srgbClr val="F50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32" name="Ovale 39">
              <a:extLst>
                <a:ext uri="{FF2B5EF4-FFF2-40B4-BE49-F238E27FC236}">
                  <a16:creationId xmlns:a16="http://schemas.microsoft.com/office/drawing/2014/main" id="{0B618CD0-9E43-FD19-8A99-00A88ECAF4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5362" y="3184688"/>
              <a:ext cx="320152" cy="317936"/>
            </a:xfrm>
            <a:prstGeom prst="ellipse">
              <a:avLst/>
            </a:prstGeom>
            <a:grpFill/>
            <a:ln>
              <a:solidFill>
                <a:srgbClr val="F50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33" name="Ovale 40">
              <a:extLst>
                <a:ext uri="{FF2B5EF4-FFF2-40B4-BE49-F238E27FC236}">
                  <a16:creationId xmlns:a16="http://schemas.microsoft.com/office/drawing/2014/main" id="{DF4C183A-B536-FAC5-F48C-B4011C015A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5362" y="3608898"/>
              <a:ext cx="320152" cy="317936"/>
            </a:xfrm>
            <a:prstGeom prst="ellipse">
              <a:avLst/>
            </a:prstGeom>
            <a:grpFill/>
            <a:ln>
              <a:solidFill>
                <a:srgbClr val="F50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34" name="Ovale 38">
              <a:extLst>
                <a:ext uri="{FF2B5EF4-FFF2-40B4-BE49-F238E27FC236}">
                  <a16:creationId xmlns:a16="http://schemas.microsoft.com/office/drawing/2014/main" id="{05A51CB3-610C-4594-3DB7-A8B0A4026A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5362" y="2336266"/>
              <a:ext cx="320152" cy="317936"/>
            </a:xfrm>
            <a:prstGeom prst="ellipse">
              <a:avLst/>
            </a:prstGeom>
            <a:grpFill/>
            <a:ln>
              <a:solidFill>
                <a:srgbClr val="F50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635" name="Group 26634">
            <a:extLst>
              <a:ext uri="{FF2B5EF4-FFF2-40B4-BE49-F238E27FC236}">
                <a16:creationId xmlns:a16="http://schemas.microsoft.com/office/drawing/2014/main" id="{D6DC798F-1473-6FEC-747F-AB85E706799B}"/>
              </a:ext>
            </a:extLst>
          </p:cNvPr>
          <p:cNvGrpSpPr/>
          <p:nvPr/>
        </p:nvGrpSpPr>
        <p:grpSpPr>
          <a:xfrm>
            <a:off x="5250170" y="3104926"/>
            <a:ext cx="320152" cy="1590568"/>
            <a:chOff x="4535362" y="2336266"/>
            <a:chExt cx="320152" cy="1590568"/>
          </a:xfrm>
          <a:solidFill>
            <a:srgbClr val="F5540B"/>
          </a:solidFill>
        </p:grpSpPr>
        <p:sp>
          <p:nvSpPr>
            <p:cNvPr id="26636" name="Ovale 38">
              <a:extLst>
                <a:ext uri="{FF2B5EF4-FFF2-40B4-BE49-F238E27FC236}">
                  <a16:creationId xmlns:a16="http://schemas.microsoft.com/office/drawing/2014/main" id="{BD20F99E-D0C6-AD87-A5EA-D094E06B08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5362" y="2760477"/>
              <a:ext cx="320152" cy="3179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37" name="Ovale 39">
              <a:extLst>
                <a:ext uri="{FF2B5EF4-FFF2-40B4-BE49-F238E27FC236}">
                  <a16:creationId xmlns:a16="http://schemas.microsoft.com/office/drawing/2014/main" id="{5ADDA94A-1D3D-B1D3-4D78-F0BF5D2AC5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5362" y="3184688"/>
              <a:ext cx="320152" cy="3179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38" name="Ovale 40">
              <a:extLst>
                <a:ext uri="{FF2B5EF4-FFF2-40B4-BE49-F238E27FC236}">
                  <a16:creationId xmlns:a16="http://schemas.microsoft.com/office/drawing/2014/main" id="{08D81230-A4F6-B116-9190-16BEC7A4C5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5362" y="3608898"/>
              <a:ext cx="320152" cy="3179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39" name="Ovale 38">
              <a:extLst>
                <a:ext uri="{FF2B5EF4-FFF2-40B4-BE49-F238E27FC236}">
                  <a16:creationId xmlns:a16="http://schemas.microsoft.com/office/drawing/2014/main" id="{29AE103C-7A17-AB42-A7CF-3BB2ABFA90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5362" y="2336266"/>
              <a:ext cx="320152" cy="3179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640" name="Group 26639">
            <a:extLst>
              <a:ext uri="{FF2B5EF4-FFF2-40B4-BE49-F238E27FC236}">
                <a16:creationId xmlns:a16="http://schemas.microsoft.com/office/drawing/2014/main" id="{E72565CC-4FE6-2606-2886-03276967C882}"/>
              </a:ext>
            </a:extLst>
          </p:cNvPr>
          <p:cNvGrpSpPr/>
          <p:nvPr/>
        </p:nvGrpSpPr>
        <p:grpSpPr>
          <a:xfrm>
            <a:off x="5408004" y="3264007"/>
            <a:ext cx="1368455" cy="1279305"/>
            <a:chOff x="6022234" y="2476236"/>
            <a:chExt cx="1368455" cy="1279305"/>
          </a:xfrm>
          <a:solidFill>
            <a:srgbClr val="F5540B"/>
          </a:solidFill>
        </p:grpSpPr>
        <p:cxnSp>
          <p:nvCxnSpPr>
            <p:cNvPr id="26641" name="Straight Connector 26640">
              <a:extLst>
                <a:ext uri="{FF2B5EF4-FFF2-40B4-BE49-F238E27FC236}">
                  <a16:creationId xmlns:a16="http://schemas.microsoft.com/office/drawing/2014/main" id="{7628A823-864D-B7F8-131D-65176A9239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25468" y="2908379"/>
              <a:ext cx="1361371" cy="841042"/>
            </a:xfrm>
            <a:prstGeom prst="line">
              <a:avLst/>
            </a:prstGeom>
            <a:grpFill/>
            <a:ln w="12700">
              <a:solidFill>
                <a:srgbClr val="F5540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42" name="Straight Connector 26641">
              <a:extLst>
                <a:ext uri="{FF2B5EF4-FFF2-40B4-BE49-F238E27FC236}">
                  <a16:creationId xmlns:a16="http://schemas.microsoft.com/office/drawing/2014/main" id="{00D509F9-849A-F251-C597-C25F7995AEDA}"/>
                </a:ext>
              </a:extLst>
            </p:cNvPr>
            <p:cNvCxnSpPr>
              <a:cxnSpLocks/>
            </p:cNvCxnSpPr>
            <p:nvPr/>
          </p:nvCxnSpPr>
          <p:spPr>
            <a:xfrm>
              <a:off x="6028725" y="2481166"/>
              <a:ext cx="1358114" cy="419837"/>
            </a:xfrm>
            <a:prstGeom prst="line">
              <a:avLst/>
            </a:prstGeom>
            <a:grpFill/>
            <a:ln w="12700">
              <a:solidFill>
                <a:srgbClr val="F5540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44" name="Straight Connector 26643">
              <a:extLst>
                <a:ext uri="{FF2B5EF4-FFF2-40B4-BE49-F238E27FC236}">
                  <a16:creationId xmlns:a16="http://schemas.microsoft.com/office/drawing/2014/main" id="{147C82C1-83A8-7DEA-E5AE-05AA3BD1DE8D}"/>
                </a:ext>
              </a:extLst>
            </p:cNvPr>
            <p:cNvCxnSpPr>
              <a:cxnSpLocks/>
            </p:cNvCxnSpPr>
            <p:nvPr/>
          </p:nvCxnSpPr>
          <p:spPr>
            <a:xfrm>
              <a:off x="6024351" y="2900352"/>
              <a:ext cx="1352309" cy="416125"/>
            </a:xfrm>
            <a:prstGeom prst="line">
              <a:avLst/>
            </a:prstGeom>
            <a:grpFill/>
            <a:ln w="12700">
              <a:solidFill>
                <a:srgbClr val="F5540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45" name="Straight Connector 26644">
              <a:extLst>
                <a:ext uri="{FF2B5EF4-FFF2-40B4-BE49-F238E27FC236}">
                  <a16:creationId xmlns:a16="http://schemas.microsoft.com/office/drawing/2014/main" id="{1FC961AF-9555-F58E-45BB-35C0814794A6}"/>
                </a:ext>
              </a:extLst>
            </p:cNvPr>
            <p:cNvCxnSpPr>
              <a:cxnSpLocks/>
            </p:cNvCxnSpPr>
            <p:nvPr/>
          </p:nvCxnSpPr>
          <p:spPr>
            <a:xfrm>
              <a:off x="6028817" y="2476236"/>
              <a:ext cx="1358022" cy="848976"/>
            </a:xfrm>
            <a:prstGeom prst="line">
              <a:avLst/>
            </a:prstGeom>
            <a:grpFill/>
            <a:ln w="12700">
              <a:solidFill>
                <a:srgbClr val="F5540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53" name="Straight Connector 26652">
              <a:extLst>
                <a:ext uri="{FF2B5EF4-FFF2-40B4-BE49-F238E27FC236}">
                  <a16:creationId xmlns:a16="http://schemas.microsoft.com/office/drawing/2014/main" id="{A1D6E5A8-22C9-6E5B-8A6C-CA4778F3EA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24178" y="2905902"/>
              <a:ext cx="1359060" cy="425038"/>
            </a:xfrm>
            <a:prstGeom prst="line">
              <a:avLst/>
            </a:prstGeom>
            <a:grpFill/>
            <a:ln w="12700">
              <a:solidFill>
                <a:srgbClr val="F5540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54" name="Straight Connector 26653">
              <a:extLst>
                <a:ext uri="{FF2B5EF4-FFF2-40B4-BE49-F238E27FC236}">
                  <a16:creationId xmlns:a16="http://schemas.microsoft.com/office/drawing/2014/main" id="{38A58079-609E-551A-726B-15769A3848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25467" y="3334176"/>
              <a:ext cx="1360410" cy="421365"/>
            </a:xfrm>
            <a:prstGeom prst="line">
              <a:avLst/>
            </a:prstGeom>
            <a:grpFill/>
            <a:ln w="12700">
              <a:solidFill>
                <a:srgbClr val="F5540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55" name="Straight Connector 26654">
              <a:extLst>
                <a:ext uri="{FF2B5EF4-FFF2-40B4-BE49-F238E27FC236}">
                  <a16:creationId xmlns:a16="http://schemas.microsoft.com/office/drawing/2014/main" id="{8EA67A4C-E420-69EE-DEFA-D11C0B5DB0FF}"/>
                </a:ext>
              </a:extLst>
            </p:cNvPr>
            <p:cNvCxnSpPr>
              <a:cxnSpLocks/>
            </p:cNvCxnSpPr>
            <p:nvPr/>
          </p:nvCxnSpPr>
          <p:spPr>
            <a:xfrm>
              <a:off x="6023293" y="2900352"/>
              <a:ext cx="1367396" cy="0"/>
            </a:xfrm>
            <a:prstGeom prst="line">
              <a:avLst/>
            </a:prstGeom>
            <a:grpFill/>
            <a:ln w="12700">
              <a:solidFill>
                <a:srgbClr val="F5540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56" name="Straight Connector 26655">
              <a:extLst>
                <a:ext uri="{FF2B5EF4-FFF2-40B4-BE49-F238E27FC236}">
                  <a16:creationId xmlns:a16="http://schemas.microsoft.com/office/drawing/2014/main" id="{7E918913-A5B3-560B-9BBC-5E683A96C365}"/>
                </a:ext>
              </a:extLst>
            </p:cNvPr>
            <p:cNvCxnSpPr>
              <a:cxnSpLocks/>
            </p:cNvCxnSpPr>
            <p:nvPr/>
          </p:nvCxnSpPr>
          <p:spPr>
            <a:xfrm>
              <a:off x="6022234" y="3325889"/>
              <a:ext cx="1367396" cy="0"/>
            </a:xfrm>
            <a:prstGeom prst="line">
              <a:avLst/>
            </a:prstGeom>
            <a:grpFill/>
            <a:ln w="12700">
              <a:solidFill>
                <a:srgbClr val="F5540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657" name="Group 26656">
            <a:extLst>
              <a:ext uri="{FF2B5EF4-FFF2-40B4-BE49-F238E27FC236}">
                <a16:creationId xmlns:a16="http://schemas.microsoft.com/office/drawing/2014/main" id="{86F2D9A5-4416-6209-7507-5EA7DEFDC63F}"/>
              </a:ext>
            </a:extLst>
          </p:cNvPr>
          <p:cNvGrpSpPr/>
          <p:nvPr/>
        </p:nvGrpSpPr>
        <p:grpSpPr>
          <a:xfrm>
            <a:off x="6621770" y="3529137"/>
            <a:ext cx="320152" cy="742147"/>
            <a:chOff x="4535362" y="2760477"/>
            <a:chExt cx="320152" cy="742147"/>
          </a:xfrm>
          <a:solidFill>
            <a:srgbClr val="FABF0D"/>
          </a:solidFill>
        </p:grpSpPr>
        <p:sp>
          <p:nvSpPr>
            <p:cNvPr id="26666" name="Ovale 38">
              <a:extLst>
                <a:ext uri="{FF2B5EF4-FFF2-40B4-BE49-F238E27FC236}">
                  <a16:creationId xmlns:a16="http://schemas.microsoft.com/office/drawing/2014/main" id="{BB300655-A4C5-B4B7-2AB6-1B5762BBCA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5362" y="2760477"/>
              <a:ext cx="320152" cy="3179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68" name="Ovale 39">
              <a:extLst>
                <a:ext uri="{FF2B5EF4-FFF2-40B4-BE49-F238E27FC236}">
                  <a16:creationId xmlns:a16="http://schemas.microsoft.com/office/drawing/2014/main" id="{0CC976BE-77EE-9E69-DFC7-4FF52FF9D5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5362" y="3184688"/>
              <a:ext cx="320152" cy="3179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6671" name="Straight Connector 26670">
            <a:extLst>
              <a:ext uri="{FF2B5EF4-FFF2-40B4-BE49-F238E27FC236}">
                <a16:creationId xmlns:a16="http://schemas.microsoft.com/office/drawing/2014/main" id="{B8B4EF21-F75A-8AFB-76C1-C6CA2C0F89D6}"/>
              </a:ext>
            </a:extLst>
          </p:cNvPr>
          <p:cNvCxnSpPr>
            <a:cxnSpLocks/>
          </p:cNvCxnSpPr>
          <p:nvPr/>
        </p:nvCxnSpPr>
        <p:spPr>
          <a:xfrm>
            <a:off x="2426411" y="2618186"/>
            <a:ext cx="1612235" cy="936351"/>
          </a:xfrm>
          <a:prstGeom prst="line">
            <a:avLst/>
          </a:prstGeom>
          <a:ln w="25400">
            <a:solidFill>
              <a:srgbClr val="F502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74" name="Straight Connector 26673">
            <a:extLst>
              <a:ext uri="{FF2B5EF4-FFF2-40B4-BE49-F238E27FC236}">
                <a16:creationId xmlns:a16="http://schemas.microsoft.com/office/drawing/2014/main" id="{C385A302-E61C-6924-420C-E0C5397ADB6D}"/>
              </a:ext>
            </a:extLst>
          </p:cNvPr>
          <p:cNvCxnSpPr>
            <a:cxnSpLocks/>
          </p:cNvCxnSpPr>
          <p:nvPr/>
        </p:nvCxnSpPr>
        <p:spPr>
          <a:xfrm flipV="1">
            <a:off x="2426411" y="3826395"/>
            <a:ext cx="1612235" cy="504333"/>
          </a:xfrm>
          <a:prstGeom prst="line">
            <a:avLst/>
          </a:prstGeom>
          <a:ln w="25400">
            <a:solidFill>
              <a:srgbClr val="F502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75" name="CasellaDiTesto 62">
            <a:extLst>
              <a:ext uri="{FF2B5EF4-FFF2-40B4-BE49-F238E27FC236}">
                <a16:creationId xmlns:a16="http://schemas.microsoft.com/office/drawing/2014/main" id="{3607FE75-14E7-58FB-5058-553243A85DB9}"/>
              </a:ext>
            </a:extLst>
          </p:cNvPr>
          <p:cNvSpPr txBox="1"/>
          <p:nvPr/>
        </p:nvSpPr>
        <p:spPr>
          <a:xfrm>
            <a:off x="1299816" y="4565079"/>
            <a:ext cx="1265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Book" panose="02000503020000020003" pitchFamily="2" charset="0"/>
                <a:ea typeface="Tsukushi A Round Gothic Regular" panose="02020400000000000000" pitchFamily="18" charset="-128"/>
                <a:cs typeface="Futura Medium" panose="020B0602020204020303" pitchFamily="34" charset="-79"/>
              </a:rPr>
              <a:t>Microgel </a:t>
            </a:r>
            <a:endParaRPr lang="en-US" sz="3200" dirty="0">
              <a:latin typeface="Avenir Book" panose="02000503020000020003" pitchFamily="2" charset="0"/>
              <a:ea typeface="Tsukushi A Round Gothic Regular" panose="02020400000000000000" pitchFamily="18" charset="-128"/>
              <a:cs typeface="Futura Medium" panose="020B0602020204020303" pitchFamily="34" charset="-79"/>
            </a:endParaRPr>
          </a:p>
        </p:txBody>
      </p:sp>
      <p:cxnSp>
        <p:nvCxnSpPr>
          <p:cNvPr id="26676" name="Straight Connector 26675">
            <a:extLst>
              <a:ext uri="{FF2B5EF4-FFF2-40B4-BE49-F238E27FC236}">
                <a16:creationId xmlns:a16="http://schemas.microsoft.com/office/drawing/2014/main" id="{D039F2B4-7631-2F78-D145-ED276DE9DACF}"/>
              </a:ext>
            </a:extLst>
          </p:cNvPr>
          <p:cNvCxnSpPr>
            <a:cxnSpLocks/>
            <a:stCxn id="39" idx="0"/>
          </p:cNvCxnSpPr>
          <p:nvPr/>
        </p:nvCxnSpPr>
        <p:spPr>
          <a:xfrm flipH="1">
            <a:off x="6775400" y="3940998"/>
            <a:ext cx="1851326" cy="35073"/>
          </a:xfrm>
          <a:prstGeom prst="line">
            <a:avLst/>
          </a:prstGeom>
          <a:ln w="25400">
            <a:solidFill>
              <a:srgbClr val="FABF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77" name="Straight Connector 26676">
            <a:extLst>
              <a:ext uri="{FF2B5EF4-FFF2-40B4-BE49-F238E27FC236}">
                <a16:creationId xmlns:a16="http://schemas.microsoft.com/office/drawing/2014/main" id="{25532DF6-0A26-5EDD-925E-90900E700AF1}"/>
              </a:ext>
            </a:extLst>
          </p:cNvPr>
          <p:cNvCxnSpPr>
            <a:cxnSpLocks/>
            <a:stCxn id="39" idx="5"/>
          </p:cNvCxnSpPr>
          <p:nvPr/>
        </p:nvCxnSpPr>
        <p:spPr>
          <a:xfrm flipH="1" flipV="1">
            <a:off x="6781846" y="4247221"/>
            <a:ext cx="1265997" cy="1122230"/>
          </a:xfrm>
          <a:prstGeom prst="line">
            <a:avLst/>
          </a:prstGeom>
          <a:ln w="25400">
            <a:solidFill>
              <a:srgbClr val="FABF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79" name="CasellaDiTesto 62">
            <a:extLst>
              <a:ext uri="{FF2B5EF4-FFF2-40B4-BE49-F238E27FC236}">
                <a16:creationId xmlns:a16="http://schemas.microsoft.com/office/drawing/2014/main" id="{062740B9-E8EE-16AA-FF86-7456FDE35B39}"/>
              </a:ext>
            </a:extLst>
          </p:cNvPr>
          <p:cNvSpPr txBox="1"/>
          <p:nvPr/>
        </p:nvSpPr>
        <p:spPr>
          <a:xfrm>
            <a:off x="6355821" y="5128199"/>
            <a:ext cx="554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he Hand" panose="03070502030502020204" pitchFamily="66" charset="0"/>
                <a:ea typeface="Tsukushi A Round Gothic Regular" panose="02020400000000000000" pitchFamily="18" charset="-128"/>
                <a:cs typeface="FUTURA MEDIUM" panose="020B0602020204020303" pitchFamily="34" charset="-79"/>
              </a:rPr>
              <a:t>output</a:t>
            </a:r>
            <a:endParaRPr lang="en-US" sz="1400" b="1" dirty="0">
              <a:solidFill>
                <a:schemeClr val="bg1"/>
              </a:solidFill>
              <a:latin typeface="The Hand" panose="03070502030502020204" pitchFamily="66" charset="0"/>
              <a:ea typeface="Tsukushi A Round Gothic Regular" panose="02020400000000000000" pitchFamily="18" charset="-128"/>
              <a:cs typeface="Futura Medium" panose="020B0602020204020303" pitchFamily="34" charset="-79"/>
            </a:endParaRPr>
          </a:p>
        </p:txBody>
      </p:sp>
      <p:sp>
        <p:nvSpPr>
          <p:cNvPr id="26680" name="Oval 26679">
            <a:extLst>
              <a:ext uri="{FF2B5EF4-FFF2-40B4-BE49-F238E27FC236}">
                <a16:creationId xmlns:a16="http://schemas.microsoft.com/office/drawing/2014/main" id="{AE078B57-F2E6-9357-3766-9A3982679DCC}"/>
              </a:ext>
            </a:extLst>
          </p:cNvPr>
          <p:cNvSpPr>
            <a:spLocks noChangeAspect="1"/>
          </p:cNvSpPr>
          <p:nvPr/>
        </p:nvSpPr>
        <p:spPr>
          <a:xfrm flipH="1">
            <a:off x="7808062" y="1933269"/>
            <a:ext cx="1637328" cy="1673537"/>
          </a:xfrm>
          <a:prstGeom prst="ellipse">
            <a:avLst/>
          </a:prstGeom>
          <a:solidFill>
            <a:srgbClr val="FABF0D">
              <a:alpha val="2959"/>
            </a:srgbClr>
          </a:solidFill>
          <a:ln w="25400">
            <a:solidFill>
              <a:srgbClr val="FA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 dirty="0"/>
          </a:p>
        </p:txBody>
      </p:sp>
      <p:cxnSp>
        <p:nvCxnSpPr>
          <p:cNvPr id="26681" name="Straight Connector 26680">
            <a:extLst>
              <a:ext uri="{FF2B5EF4-FFF2-40B4-BE49-F238E27FC236}">
                <a16:creationId xmlns:a16="http://schemas.microsoft.com/office/drawing/2014/main" id="{254F5717-353F-2D64-EEDF-7838DEB7058A}"/>
              </a:ext>
            </a:extLst>
          </p:cNvPr>
          <p:cNvCxnSpPr>
            <a:cxnSpLocks/>
            <a:endCxn id="26666" idx="0"/>
          </p:cNvCxnSpPr>
          <p:nvPr/>
        </p:nvCxnSpPr>
        <p:spPr>
          <a:xfrm flipH="1">
            <a:off x="6781846" y="2218243"/>
            <a:ext cx="1238620" cy="1310894"/>
          </a:xfrm>
          <a:prstGeom prst="line">
            <a:avLst/>
          </a:prstGeom>
          <a:ln w="25400">
            <a:solidFill>
              <a:srgbClr val="FABF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82" name="Straight Connector 26681">
            <a:extLst>
              <a:ext uri="{FF2B5EF4-FFF2-40B4-BE49-F238E27FC236}">
                <a16:creationId xmlns:a16="http://schemas.microsoft.com/office/drawing/2014/main" id="{9E5AA70C-DF2F-1723-CE7A-8E4E5EB65313}"/>
              </a:ext>
            </a:extLst>
          </p:cNvPr>
          <p:cNvCxnSpPr>
            <a:cxnSpLocks/>
            <a:stCxn id="26680" idx="4"/>
            <a:endCxn id="26666" idx="4"/>
          </p:cNvCxnSpPr>
          <p:nvPr/>
        </p:nvCxnSpPr>
        <p:spPr>
          <a:xfrm flipH="1">
            <a:off x="6781846" y="3606806"/>
            <a:ext cx="1844880" cy="240267"/>
          </a:xfrm>
          <a:prstGeom prst="line">
            <a:avLst/>
          </a:prstGeom>
          <a:ln w="25400">
            <a:solidFill>
              <a:srgbClr val="FABF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84" name="CasellaDiTesto 64">
            <a:extLst>
              <a:ext uri="{FF2B5EF4-FFF2-40B4-BE49-F238E27FC236}">
                <a16:creationId xmlns:a16="http://schemas.microsoft.com/office/drawing/2014/main" id="{121FCD0E-B7E3-0D68-C126-9739BBF70F78}"/>
              </a:ext>
            </a:extLst>
          </p:cNvPr>
          <p:cNvSpPr txBox="1"/>
          <p:nvPr/>
        </p:nvSpPr>
        <p:spPr>
          <a:xfrm>
            <a:off x="7846545" y="4423823"/>
            <a:ext cx="1543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venir Book" panose="02000503020000020003" pitchFamily="2" charset="0"/>
                <a:ea typeface="Tsukushi A Round Gothic Regular" panose="02020400000000000000" pitchFamily="18" charset="-128"/>
                <a:cs typeface="Futura Medium" panose="020B0602020204020303" pitchFamily="34" charset="-79"/>
              </a:rPr>
              <a:t>Elastic properties</a:t>
            </a:r>
          </a:p>
        </p:txBody>
      </p:sp>
      <p:sp>
        <p:nvSpPr>
          <p:cNvPr id="26685" name="CasellaDiTesto 64">
            <a:extLst>
              <a:ext uri="{FF2B5EF4-FFF2-40B4-BE49-F238E27FC236}">
                <a16:creationId xmlns:a16="http://schemas.microsoft.com/office/drawing/2014/main" id="{986587D1-1EE0-657F-9CC9-820B6B499702}"/>
              </a:ext>
            </a:extLst>
          </p:cNvPr>
          <p:cNvSpPr txBox="1"/>
          <p:nvPr/>
        </p:nvSpPr>
        <p:spPr>
          <a:xfrm>
            <a:off x="7839263" y="2409402"/>
            <a:ext cx="1557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venir Book" panose="02000503020000020003" pitchFamily="2" charset="0"/>
                <a:ea typeface="Tsukushi A Round Gothic Regular" panose="02020400000000000000" pitchFamily="18" charset="-128"/>
                <a:cs typeface="Futura Medium" panose="020B0602020204020303" pitchFamily="34" charset="-79"/>
              </a:rPr>
              <a:t>Structural properties</a:t>
            </a:r>
          </a:p>
        </p:txBody>
      </p:sp>
      <p:pic>
        <p:nvPicPr>
          <p:cNvPr id="26687" name="Picture 26686">
            <a:extLst>
              <a:ext uri="{FF2B5EF4-FFF2-40B4-BE49-F238E27FC236}">
                <a16:creationId xmlns:a16="http://schemas.microsoft.com/office/drawing/2014/main" id="{D3DD2166-4C55-A020-2B1E-EA0C79484B7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549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002" y="2409402"/>
            <a:ext cx="2376095" cy="2296513"/>
          </a:xfrm>
          <a:prstGeom prst="rect">
            <a:avLst/>
          </a:prstGeom>
        </p:spPr>
      </p:pic>
      <p:pic>
        <p:nvPicPr>
          <p:cNvPr id="26688" name="Picture 26687">
            <a:extLst>
              <a:ext uri="{FF2B5EF4-FFF2-40B4-BE49-F238E27FC236}">
                <a16:creationId xmlns:a16="http://schemas.microsoft.com/office/drawing/2014/main" id="{4D5AFD2B-71FB-A1CE-A996-6452F2F8B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5034" y="6022432"/>
            <a:ext cx="1625170" cy="488125"/>
          </a:xfrm>
          <a:prstGeom prst="rect">
            <a:avLst/>
          </a:prstGeom>
        </p:spPr>
      </p:pic>
      <p:pic>
        <p:nvPicPr>
          <p:cNvPr id="26689" name="Picture 8">
            <a:extLst>
              <a:ext uri="{FF2B5EF4-FFF2-40B4-BE49-F238E27FC236}">
                <a16:creationId xmlns:a16="http://schemas.microsoft.com/office/drawing/2014/main" id="{86DD1514-BCE5-DD49-5C7C-81117112C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200" y="5766622"/>
            <a:ext cx="1204351" cy="78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90" name="Picture 26689" descr="A logo with text on it&#10;&#10;Description automatically generated">
            <a:extLst>
              <a:ext uri="{FF2B5EF4-FFF2-40B4-BE49-F238E27FC236}">
                <a16:creationId xmlns:a16="http://schemas.microsoft.com/office/drawing/2014/main" id="{9FDE32BF-D006-5CE6-5FC2-1A07C0B291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468" y="5883765"/>
            <a:ext cx="2376095" cy="62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482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0" grpId="1" animBg="1"/>
      <p:bldP spid="42" grpId="0" animBg="1"/>
      <p:bldP spid="42" grpId="1" animBg="1"/>
      <p:bldP spid="43" grpId="0" animBg="1"/>
      <p:bldP spid="44" grpId="0" animBg="1"/>
      <p:bldP spid="48" grpId="0"/>
      <p:bldP spid="49" grpId="0"/>
      <p:bldP spid="51" grpId="0"/>
      <p:bldP spid="26675" grpId="0"/>
      <p:bldP spid="26675" grpId="1"/>
      <p:bldP spid="26680" grpId="0" animBg="1"/>
      <p:bldP spid="26684" grpId="0"/>
      <p:bldP spid="2668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A2BFD95-0926-DEC1-661C-766898FBDACD}"/>
              </a:ext>
            </a:extLst>
          </p:cNvPr>
          <p:cNvSpPr txBox="1">
            <a:spLocks/>
          </p:cNvSpPr>
          <p:nvPr/>
        </p:nvSpPr>
        <p:spPr>
          <a:xfrm>
            <a:off x="7065818" y="2277687"/>
            <a:ext cx="5968540" cy="14037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Thank you!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7FD297-ED39-DF05-5810-FCB677567F96}"/>
              </a:ext>
            </a:extLst>
          </p:cNvPr>
          <p:cNvSpPr/>
          <p:nvPr/>
        </p:nvSpPr>
        <p:spPr>
          <a:xfrm>
            <a:off x="731521" y="349136"/>
            <a:ext cx="8977745" cy="864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pic>
        <p:nvPicPr>
          <p:cNvPr id="5" name="Picture 4" descr="A picture containing colorful&#10;&#10;Description automatically generated">
            <a:extLst>
              <a:ext uri="{FF2B5EF4-FFF2-40B4-BE49-F238E27FC236}">
                <a16:creationId xmlns:a16="http://schemas.microsoft.com/office/drawing/2014/main" id="{C458D48D-2534-4700-DDC9-4A0AB2609E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" t="2121" r="23553" b="2266"/>
          <a:stretch/>
        </p:blipFill>
        <p:spPr>
          <a:xfrm>
            <a:off x="133004" y="1000058"/>
            <a:ext cx="8207907" cy="48578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F35985-1F88-F1B9-A699-8302D640DA2E}"/>
              </a:ext>
            </a:extLst>
          </p:cNvPr>
          <p:cNvSpPr txBox="1">
            <a:spLocks/>
          </p:cNvSpPr>
          <p:nvPr/>
        </p:nvSpPr>
        <p:spPr>
          <a:xfrm>
            <a:off x="5818300" y="5965902"/>
            <a:ext cx="5968540" cy="725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susana.marinaguilar@uniroma1.it</a:t>
            </a:r>
          </a:p>
        </p:txBody>
      </p:sp>
    </p:spTree>
    <p:extLst>
      <p:ext uri="{BB962C8B-B14F-4D97-AF65-F5344CB8AC3E}">
        <p14:creationId xmlns:p14="http://schemas.microsoft.com/office/powerpoint/2010/main" val="2530268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F1407BF-4BF4-CF64-78C8-46F5C19EF089}"/>
              </a:ext>
            </a:extLst>
          </p:cNvPr>
          <p:cNvSpPr txBox="1"/>
          <p:nvPr/>
        </p:nvSpPr>
        <p:spPr>
          <a:xfrm>
            <a:off x="246324" y="215995"/>
            <a:ext cx="11461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X" sz="3200" dirty="0">
                <a:latin typeface="Avenir Book" panose="02000503020000020003" pitchFamily="2" charset="0"/>
              </a:rPr>
              <a:t>Writing the MSCA project (some of the important things IMO)</a:t>
            </a:r>
          </a:p>
        </p:txBody>
      </p:sp>
      <p:pic>
        <p:nvPicPr>
          <p:cNvPr id="36" name="Picture 8" descr="MSCA">
            <a:extLst>
              <a:ext uri="{FF2B5EF4-FFF2-40B4-BE49-F238E27FC236}">
                <a16:creationId xmlns:a16="http://schemas.microsoft.com/office/drawing/2014/main" id="{A51BD158-BB3B-0CB6-058F-BBACD81BB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801" y="4751752"/>
            <a:ext cx="1000131" cy="9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665" name="Group 26664">
            <a:extLst>
              <a:ext uri="{FF2B5EF4-FFF2-40B4-BE49-F238E27FC236}">
                <a16:creationId xmlns:a16="http://schemas.microsoft.com/office/drawing/2014/main" id="{A864D39D-9E6F-8E25-663C-E24C2D5EC22E}"/>
              </a:ext>
            </a:extLst>
          </p:cNvPr>
          <p:cNvGrpSpPr/>
          <p:nvPr/>
        </p:nvGrpSpPr>
        <p:grpSpPr>
          <a:xfrm>
            <a:off x="7215448" y="5353703"/>
            <a:ext cx="740352" cy="1044224"/>
            <a:chOff x="2598673" y="3398307"/>
            <a:chExt cx="1535087" cy="2165151"/>
          </a:xfrm>
        </p:grpSpPr>
        <p:grpSp>
          <p:nvGrpSpPr>
            <p:cNvPr id="26648" name="Group 26647">
              <a:extLst>
                <a:ext uri="{FF2B5EF4-FFF2-40B4-BE49-F238E27FC236}">
                  <a16:creationId xmlns:a16="http://schemas.microsoft.com/office/drawing/2014/main" id="{7528EBD6-CCC2-6FD6-D54E-A548E7EA960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98673" y="3398307"/>
              <a:ext cx="1535087" cy="2165151"/>
              <a:chOff x="1043928" y="4359283"/>
              <a:chExt cx="760734" cy="1072969"/>
            </a:xfrm>
          </p:grpSpPr>
          <p:sp>
            <p:nvSpPr>
              <p:cNvPr id="26649" name="Oval 26648">
                <a:extLst>
                  <a:ext uri="{FF2B5EF4-FFF2-40B4-BE49-F238E27FC236}">
                    <a16:creationId xmlns:a16="http://schemas.microsoft.com/office/drawing/2014/main" id="{68373E16-8CCC-0F67-E484-A30F40BCC4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43928" y="4359283"/>
                <a:ext cx="760734" cy="760734"/>
              </a:xfrm>
              <a:prstGeom prst="ellipse">
                <a:avLst/>
              </a:prstGeom>
              <a:noFill/>
              <a:ln>
                <a:solidFill>
                  <a:srgbClr val="FABF0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dirty="0"/>
              </a:p>
            </p:txBody>
          </p:sp>
          <p:grpSp>
            <p:nvGrpSpPr>
              <p:cNvPr id="26650" name="Group 26649">
                <a:extLst>
                  <a:ext uri="{FF2B5EF4-FFF2-40B4-BE49-F238E27FC236}">
                    <a16:creationId xmlns:a16="http://schemas.microsoft.com/office/drawing/2014/main" id="{23227534-C442-E9B1-78A9-8D89AE4EA78E}"/>
                  </a:ext>
                </a:extLst>
              </p:cNvPr>
              <p:cNvGrpSpPr/>
              <p:nvPr/>
            </p:nvGrpSpPr>
            <p:grpSpPr>
              <a:xfrm>
                <a:off x="1089874" y="4405228"/>
                <a:ext cx="668843" cy="1027024"/>
                <a:chOff x="5404129" y="5196850"/>
                <a:chExt cx="668843" cy="1027024"/>
              </a:xfrm>
            </p:grpSpPr>
            <p:sp>
              <p:nvSpPr>
                <p:cNvPr id="26651" name="Oval 26650">
                  <a:extLst>
                    <a:ext uri="{FF2B5EF4-FFF2-40B4-BE49-F238E27FC236}">
                      <a16:creationId xmlns:a16="http://schemas.microsoft.com/office/drawing/2014/main" id="{10D8EE18-5D99-D9DA-A3E4-15471045A1F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04129" y="5196850"/>
                  <a:ext cx="668843" cy="668843"/>
                </a:xfrm>
                <a:prstGeom prst="ellipse">
                  <a:avLst/>
                </a:prstGeom>
                <a:solidFill>
                  <a:srgbClr val="FABF0D"/>
                </a:solidFill>
                <a:ln>
                  <a:solidFill>
                    <a:srgbClr val="FABF0D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MX" sz="140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26652" name="TextBox 26651">
                  <a:extLst>
                    <a:ext uri="{FF2B5EF4-FFF2-40B4-BE49-F238E27FC236}">
                      <a16:creationId xmlns:a16="http://schemas.microsoft.com/office/drawing/2014/main" id="{220064F1-7F2B-B0EB-F6D5-97B39B4F690F}"/>
                    </a:ext>
                  </a:extLst>
                </p:cNvPr>
                <p:cNvSpPr txBox="1"/>
                <p:nvPr/>
              </p:nvSpPr>
              <p:spPr>
                <a:xfrm>
                  <a:off x="5542891" y="6002499"/>
                  <a:ext cx="468309" cy="221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MX" sz="800" dirty="0">
                      <a:latin typeface="Avenir Book" panose="02000503020000020003" pitchFamily="2" charset="0"/>
                    </a:rPr>
                    <a:t>Place</a:t>
                  </a:r>
                </a:p>
              </p:txBody>
            </p:sp>
          </p:grpSp>
        </p:grpSp>
        <p:pic>
          <p:nvPicPr>
            <p:cNvPr id="26663" name="Picture 26662" descr="A map of europe with red borders&#10;&#10;Description automatically generated">
              <a:extLst>
                <a:ext uri="{FF2B5EF4-FFF2-40B4-BE49-F238E27FC236}">
                  <a16:creationId xmlns:a16="http://schemas.microsoft.com/office/drawing/2014/main" id="{54F3824E-CB42-46B6-2656-C8B46318A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998" y="3684207"/>
              <a:ext cx="963250" cy="963250"/>
            </a:xfrm>
            <a:prstGeom prst="rect">
              <a:avLst/>
            </a:prstGeom>
          </p:spPr>
        </p:pic>
        <p:pic>
          <p:nvPicPr>
            <p:cNvPr id="26664" name="Graphic 26663" descr="Marker with solid fill">
              <a:extLst>
                <a:ext uri="{FF2B5EF4-FFF2-40B4-BE49-F238E27FC236}">
                  <a16:creationId xmlns:a16="http://schemas.microsoft.com/office/drawing/2014/main" id="{AC3F87D1-2BCC-8791-51F5-3FAC9BE51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44283" y="5063664"/>
              <a:ext cx="418962" cy="418962"/>
            </a:xfrm>
            <a:prstGeom prst="rect">
              <a:avLst/>
            </a:prstGeom>
          </p:spPr>
        </p:pic>
      </p:grpSp>
      <p:grpSp>
        <p:nvGrpSpPr>
          <p:cNvPr id="26673" name="Group 26672">
            <a:extLst>
              <a:ext uri="{FF2B5EF4-FFF2-40B4-BE49-F238E27FC236}">
                <a16:creationId xmlns:a16="http://schemas.microsoft.com/office/drawing/2014/main" id="{F63500F6-8136-B4FD-A03B-21073B8A9DFE}"/>
              </a:ext>
            </a:extLst>
          </p:cNvPr>
          <p:cNvGrpSpPr/>
          <p:nvPr/>
        </p:nvGrpSpPr>
        <p:grpSpPr>
          <a:xfrm>
            <a:off x="10169664" y="4174606"/>
            <a:ext cx="1591792" cy="983834"/>
            <a:chOff x="9029243" y="1936379"/>
            <a:chExt cx="3300509" cy="2039935"/>
          </a:xfrm>
        </p:grpSpPr>
        <p:grpSp>
          <p:nvGrpSpPr>
            <p:cNvPr id="26658" name="Group 26657">
              <a:extLst>
                <a:ext uri="{FF2B5EF4-FFF2-40B4-BE49-F238E27FC236}">
                  <a16:creationId xmlns:a16="http://schemas.microsoft.com/office/drawing/2014/main" id="{603108D0-2DC7-9E59-ADAC-D11BF8E0FE0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29243" y="1936379"/>
              <a:ext cx="1535087" cy="2039935"/>
              <a:chOff x="1043928" y="4359283"/>
              <a:chExt cx="760734" cy="1010919"/>
            </a:xfrm>
          </p:grpSpPr>
          <p:sp>
            <p:nvSpPr>
              <p:cNvPr id="26659" name="Oval 26658">
                <a:extLst>
                  <a:ext uri="{FF2B5EF4-FFF2-40B4-BE49-F238E27FC236}">
                    <a16:creationId xmlns:a16="http://schemas.microsoft.com/office/drawing/2014/main" id="{44C1A42C-9D78-B913-BC6C-97BF7D1071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43928" y="4359283"/>
                <a:ext cx="760734" cy="760734"/>
              </a:xfrm>
              <a:prstGeom prst="ellipse">
                <a:avLst/>
              </a:prstGeom>
              <a:noFill/>
              <a:ln>
                <a:solidFill>
                  <a:srgbClr val="F5540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dirty="0"/>
              </a:p>
            </p:txBody>
          </p:sp>
          <p:grpSp>
            <p:nvGrpSpPr>
              <p:cNvPr id="26660" name="Group 26659">
                <a:extLst>
                  <a:ext uri="{FF2B5EF4-FFF2-40B4-BE49-F238E27FC236}">
                    <a16:creationId xmlns:a16="http://schemas.microsoft.com/office/drawing/2014/main" id="{47EC1872-C96C-32EB-60FB-C663CDEE29B1}"/>
                  </a:ext>
                </a:extLst>
              </p:cNvPr>
              <p:cNvGrpSpPr/>
              <p:nvPr/>
            </p:nvGrpSpPr>
            <p:grpSpPr>
              <a:xfrm>
                <a:off x="1089874" y="4405229"/>
                <a:ext cx="668843" cy="964973"/>
                <a:chOff x="5404129" y="5196851"/>
                <a:chExt cx="668843" cy="964973"/>
              </a:xfrm>
            </p:grpSpPr>
            <p:sp>
              <p:nvSpPr>
                <p:cNvPr id="26661" name="Oval 26660">
                  <a:extLst>
                    <a:ext uri="{FF2B5EF4-FFF2-40B4-BE49-F238E27FC236}">
                      <a16:creationId xmlns:a16="http://schemas.microsoft.com/office/drawing/2014/main" id="{D0F1D63F-62C8-B619-3F3B-B248D98BE81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04129" y="5196851"/>
                  <a:ext cx="668843" cy="668843"/>
                </a:xfrm>
                <a:prstGeom prst="ellipse">
                  <a:avLst/>
                </a:prstGeom>
                <a:solidFill>
                  <a:srgbClr val="F5540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MX" sz="140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26662" name="TextBox 26661">
                  <a:extLst>
                    <a:ext uri="{FF2B5EF4-FFF2-40B4-BE49-F238E27FC236}">
                      <a16:creationId xmlns:a16="http://schemas.microsoft.com/office/drawing/2014/main" id="{A4319C26-F3C6-C941-7B35-1892D91622B1}"/>
                    </a:ext>
                  </a:extLst>
                </p:cNvPr>
                <p:cNvSpPr txBox="1"/>
                <p:nvPr/>
              </p:nvSpPr>
              <p:spPr>
                <a:xfrm>
                  <a:off x="5561806" y="5940449"/>
                  <a:ext cx="422790" cy="2213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MX" sz="800" dirty="0">
                      <a:latin typeface="Avenir Book" panose="02000503020000020003" pitchFamily="2" charset="0"/>
                    </a:rPr>
                    <a:t>Idea</a:t>
                  </a:r>
                </a:p>
              </p:txBody>
            </p:sp>
          </p:grpSp>
        </p:grpSp>
        <p:pic>
          <p:nvPicPr>
            <p:cNvPr id="26669" name="Graphic 26668" descr="Lights On with solid fill">
              <a:extLst>
                <a:ext uri="{FF2B5EF4-FFF2-40B4-BE49-F238E27FC236}">
                  <a16:creationId xmlns:a16="http://schemas.microsoft.com/office/drawing/2014/main" id="{7DEFA0EA-D3C4-DD08-7AE8-2F46E3E62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339586" y="2230116"/>
              <a:ext cx="914400" cy="914400"/>
            </a:xfrm>
            <a:prstGeom prst="rect">
              <a:avLst/>
            </a:prstGeom>
          </p:spPr>
        </p:pic>
        <p:sp>
          <p:nvSpPr>
            <p:cNvPr id="26670" name="TextBox 26669">
              <a:extLst>
                <a:ext uri="{FF2B5EF4-FFF2-40B4-BE49-F238E27FC236}">
                  <a16:creationId xmlns:a16="http://schemas.microsoft.com/office/drawing/2014/main" id="{BC7F1F52-E174-2DC8-BA21-7D7DD45CC01B}"/>
                </a:ext>
              </a:extLst>
            </p:cNvPr>
            <p:cNvSpPr txBox="1"/>
            <p:nvPr/>
          </p:nvSpPr>
          <p:spPr>
            <a:xfrm>
              <a:off x="10564330" y="2256923"/>
              <a:ext cx="17654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MX" sz="800" b="1" dirty="0">
                  <a:latin typeface="Avenir Book" panose="02000503020000020003" pitchFamily="2" charset="0"/>
                </a:rPr>
                <a:t>Exchange of knowledge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754B140-5E6B-DA65-DB22-FEEF81BC77A3}"/>
              </a:ext>
            </a:extLst>
          </p:cNvPr>
          <p:cNvGrpSpPr/>
          <p:nvPr/>
        </p:nvGrpSpPr>
        <p:grpSpPr>
          <a:xfrm>
            <a:off x="387386" y="1059002"/>
            <a:ext cx="1535087" cy="2018234"/>
            <a:chOff x="2845996" y="997835"/>
            <a:chExt cx="1535087" cy="201823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341299F-495E-C2DF-6B73-C875D4C120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45996" y="997835"/>
              <a:ext cx="1535087" cy="1535087"/>
            </a:xfrm>
            <a:prstGeom prst="ellipse">
              <a:avLst/>
            </a:prstGeom>
            <a:noFill/>
            <a:ln>
              <a:solidFill>
                <a:srgbClr val="F502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EE0EC89-5E65-92AB-9A84-28A10D01E42F}"/>
                </a:ext>
              </a:extLst>
            </p:cNvPr>
            <p:cNvGrpSpPr/>
            <p:nvPr/>
          </p:nvGrpSpPr>
          <p:grpSpPr>
            <a:xfrm>
              <a:off x="2938709" y="1090547"/>
              <a:ext cx="1349660" cy="1925522"/>
              <a:chOff x="5404129" y="5196851"/>
              <a:chExt cx="668843" cy="954220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298AE1C-8F7B-EA27-4110-32C56D1DF4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04129" y="5196851"/>
                <a:ext cx="668843" cy="668843"/>
              </a:xfrm>
              <a:prstGeom prst="ellipse">
                <a:avLst/>
              </a:prstGeom>
              <a:solidFill>
                <a:srgbClr val="F5026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sz="1400" dirty="0">
                  <a:solidFill>
                    <a:schemeClr val="bg1"/>
                  </a:solidFill>
                  <a:latin typeface="Avenir Next" panose="020B0503020202020204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C944A26-1E4A-328F-8BE7-BAD8B8DBC112}"/>
                  </a:ext>
                </a:extLst>
              </p:cNvPr>
              <p:cNvSpPr txBox="1"/>
              <p:nvPr/>
            </p:nvSpPr>
            <p:spPr>
              <a:xfrm>
                <a:off x="5547315" y="5952791"/>
                <a:ext cx="369992" cy="198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MX" sz="2000" dirty="0">
                    <a:latin typeface="Avenir Book" panose="02000503020000020003" pitchFamily="2" charset="0"/>
                  </a:rPr>
                  <a:t>Time</a:t>
                </a:r>
              </a:p>
            </p:txBody>
          </p:sp>
        </p:grpSp>
        <p:pic>
          <p:nvPicPr>
            <p:cNvPr id="6" name="Graphic 5" descr="Hourglass Finished outline">
              <a:extLst>
                <a:ext uri="{FF2B5EF4-FFF2-40B4-BE49-F238E27FC236}">
                  <a16:creationId xmlns:a16="http://schemas.microsoft.com/office/drawing/2014/main" id="{2A6E2871-4A87-8F86-6588-0BC7BE932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143748" y="1318376"/>
              <a:ext cx="914400" cy="9144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A844BA4-15CC-ED40-EC10-10B13A304003}"/>
              </a:ext>
            </a:extLst>
          </p:cNvPr>
          <p:cNvSpPr txBox="1"/>
          <p:nvPr/>
        </p:nvSpPr>
        <p:spPr>
          <a:xfrm>
            <a:off x="2656923" y="1379543"/>
            <a:ext cx="2790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i="0" dirty="0">
                <a:effectLst/>
                <a:highlight>
                  <a:srgbClr val="FFFFFF"/>
                </a:highlight>
                <a:latin typeface="Avenir Book" panose="02000503020000020003" pitchFamily="2" charset="0"/>
              </a:rPr>
              <a:t>Deadline </a:t>
            </a:r>
            <a:r>
              <a:rPr lang="en-US" i="0" dirty="0">
                <a:solidFill>
                  <a:srgbClr val="F5540B"/>
                </a:solidFill>
                <a:effectLst/>
                <a:highlight>
                  <a:srgbClr val="FFFFFF"/>
                </a:highlight>
                <a:latin typeface="Avenir Book" panose="02000503020000020003" pitchFamily="2" charset="0"/>
              </a:rPr>
              <a:t>11 Sep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321223-5915-8D6A-E5BC-45DA3E1DE754}"/>
              </a:ext>
            </a:extLst>
          </p:cNvPr>
          <p:cNvSpPr txBox="1"/>
          <p:nvPr/>
        </p:nvSpPr>
        <p:spPr>
          <a:xfrm>
            <a:off x="2339667" y="1839401"/>
            <a:ext cx="3108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5540B"/>
              </a:buClr>
              <a:buSzPct val="120000"/>
              <a:buFont typeface="Arial" panose="020B0604020202020204" pitchFamily="34" charset="0"/>
              <a:buChar char="•"/>
            </a:pPr>
            <a:r>
              <a:rPr lang="en-MX" dirty="0">
                <a:solidFill>
                  <a:srgbClr val="F5540B"/>
                </a:solidFill>
                <a:latin typeface="Avenir Book" panose="02000503020000020003" pitchFamily="2" charset="0"/>
              </a:rPr>
              <a:t>Take your time </a:t>
            </a:r>
            <a:r>
              <a:rPr lang="en-MX" dirty="0">
                <a:latin typeface="Avenir Book" panose="02000503020000020003" pitchFamily="2" charset="0"/>
              </a:rPr>
              <a:t>to write</a:t>
            </a:r>
          </a:p>
        </p:txBody>
      </p:sp>
      <p:pic>
        <p:nvPicPr>
          <p:cNvPr id="16" name="Graphic 15" descr="Children outline">
            <a:extLst>
              <a:ext uri="{FF2B5EF4-FFF2-40B4-BE49-F238E27FC236}">
                <a16:creationId xmlns:a16="http://schemas.microsoft.com/office/drawing/2014/main" id="{FCFC621C-2863-B63B-4560-35D374C1F4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77059" y="3884429"/>
            <a:ext cx="1437861" cy="14378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B3A7280-F694-8D43-0FBC-C398BA09CD46}"/>
              </a:ext>
            </a:extLst>
          </p:cNvPr>
          <p:cNvSpPr txBox="1"/>
          <p:nvPr/>
        </p:nvSpPr>
        <p:spPr>
          <a:xfrm>
            <a:off x="5263832" y="3187262"/>
            <a:ext cx="3108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5540B"/>
              </a:buClr>
              <a:buSzPct val="120000"/>
              <a:buFont typeface="Arial" panose="020B0604020202020204" pitchFamily="34" charset="0"/>
              <a:buChar char="•"/>
            </a:pPr>
            <a:r>
              <a:rPr lang="en-MX" dirty="0">
                <a:latin typeface="Avenir Book" panose="02000503020000020003" pitchFamily="2" charset="0"/>
              </a:rPr>
              <a:t>Share the draft with your peers, with the P</a:t>
            </a:r>
            <a:r>
              <a:rPr lang="en-US" dirty="0">
                <a:latin typeface="Avenir Book" panose="02000503020000020003" pitchFamily="2" charset="0"/>
              </a:rPr>
              <a:t>I, with the research office</a:t>
            </a:r>
            <a:r>
              <a:rPr lang="en-MX" dirty="0">
                <a:latin typeface="Avenir Book" panose="02000503020000020003" pitchFamily="2" charset="0"/>
              </a:rPr>
              <a:t>	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D9A873-04A7-38B4-45E0-F9475B3DAA37}"/>
              </a:ext>
            </a:extLst>
          </p:cNvPr>
          <p:cNvSpPr txBox="1"/>
          <p:nvPr/>
        </p:nvSpPr>
        <p:spPr>
          <a:xfrm>
            <a:off x="2339666" y="2327648"/>
            <a:ext cx="3108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5540B"/>
              </a:buClr>
              <a:buSzPct val="120000"/>
              <a:buFont typeface="Arial" panose="020B0604020202020204" pitchFamily="34" charset="0"/>
              <a:buChar char="•"/>
            </a:pPr>
            <a:r>
              <a:rPr lang="en-MX" dirty="0">
                <a:latin typeface="Avenir Book" panose="02000503020000020003" pitchFamily="2" charset="0"/>
              </a:rPr>
              <a:t>Follow and answer </a:t>
            </a:r>
            <a:r>
              <a:rPr lang="en-MX" dirty="0">
                <a:solidFill>
                  <a:srgbClr val="F5540B"/>
                </a:solidFill>
                <a:latin typeface="Avenir Book" panose="02000503020000020003" pitchFamily="2" charset="0"/>
              </a:rPr>
              <a:t>ALL</a:t>
            </a:r>
            <a:r>
              <a:rPr lang="en-MX" dirty="0">
                <a:latin typeface="Avenir Book" panose="02000503020000020003" pitchFamily="2" charset="0"/>
              </a:rPr>
              <a:t> the points of the call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2196E7D-D2DD-150C-A712-CE8F2EB67B5F}"/>
              </a:ext>
            </a:extLst>
          </p:cNvPr>
          <p:cNvSpPr>
            <a:spLocks noChangeAspect="1"/>
          </p:cNvSpPr>
          <p:nvPr/>
        </p:nvSpPr>
        <p:spPr>
          <a:xfrm rot="15689147">
            <a:off x="4628394" y="2116122"/>
            <a:ext cx="863531" cy="914970"/>
          </a:xfrm>
          <a:custGeom>
            <a:avLst/>
            <a:gdLst>
              <a:gd name="connsiteX0" fmla="*/ 1200921 w 1344275"/>
              <a:gd name="connsiteY0" fmla="*/ 143229 h 1343986"/>
              <a:gd name="connsiteX1" fmla="*/ 497376 w 1344275"/>
              <a:gd name="connsiteY1" fmla="*/ 148214 h 1343986"/>
              <a:gd name="connsiteX2" fmla="*/ 485560 w 1344275"/>
              <a:gd name="connsiteY2" fmla="*/ 834367 h 1343986"/>
              <a:gd name="connsiteX3" fmla="*/ 414178 w 1344275"/>
              <a:gd name="connsiteY3" fmla="*/ 905748 h 1343986"/>
              <a:gd name="connsiteX4" fmla="*/ 268704 w 1344275"/>
              <a:gd name="connsiteY4" fmla="*/ 905646 h 1343986"/>
              <a:gd name="connsiteX5" fmla="*/ 27523 w 1344275"/>
              <a:gd name="connsiteY5" fmla="*/ 1147204 h 1343986"/>
              <a:gd name="connsiteX6" fmla="*/ 590 w 1344275"/>
              <a:gd name="connsiteY6" fmla="*/ 1225431 h 1343986"/>
              <a:gd name="connsiteX7" fmla="*/ 128514 w 1344275"/>
              <a:gd name="connsiteY7" fmla="*/ 1343971 h 1343986"/>
              <a:gd name="connsiteX8" fmla="*/ 197357 w 1344275"/>
              <a:gd name="connsiteY8" fmla="*/ 1316523 h 1343986"/>
              <a:gd name="connsiteX9" fmla="*/ 438435 w 1344275"/>
              <a:gd name="connsiteY9" fmla="*/ 1075033 h 1343986"/>
              <a:gd name="connsiteX10" fmla="*/ 465368 w 1344275"/>
              <a:gd name="connsiteY10" fmla="*/ 996824 h 1343986"/>
              <a:gd name="connsiteX11" fmla="*/ 438315 w 1344275"/>
              <a:gd name="connsiteY11" fmla="*/ 929920 h 1343986"/>
              <a:gd name="connsiteX12" fmla="*/ 509714 w 1344275"/>
              <a:gd name="connsiteY12" fmla="*/ 858538 h 1343986"/>
              <a:gd name="connsiteX13" fmla="*/ 1212684 w 1344275"/>
              <a:gd name="connsiteY13" fmla="*/ 829702 h 1343986"/>
              <a:gd name="connsiteX14" fmla="*/ 1200921 w 1344275"/>
              <a:gd name="connsiteY14" fmla="*/ 143229 h 1343986"/>
              <a:gd name="connsiteX15" fmla="*/ 414161 w 1344275"/>
              <a:gd name="connsiteY15" fmla="*/ 1050794 h 1343986"/>
              <a:gd name="connsiteX16" fmla="*/ 173014 w 1344275"/>
              <a:gd name="connsiteY16" fmla="*/ 1292352 h 1343986"/>
              <a:gd name="connsiteX17" fmla="*/ 63222 w 1344275"/>
              <a:gd name="connsiteY17" fmla="*/ 1281081 h 1343986"/>
              <a:gd name="connsiteX18" fmla="*/ 34659 w 1344275"/>
              <a:gd name="connsiteY18" fmla="*/ 1222480 h 1343986"/>
              <a:gd name="connsiteX19" fmla="*/ 51694 w 1344275"/>
              <a:gd name="connsiteY19" fmla="*/ 1171444 h 1343986"/>
              <a:gd name="connsiteX20" fmla="*/ 292858 w 1344275"/>
              <a:gd name="connsiteY20" fmla="*/ 929885 h 1343986"/>
              <a:gd name="connsiteX21" fmla="*/ 337461 w 1344275"/>
              <a:gd name="connsiteY21" fmla="*/ 912439 h 1343986"/>
              <a:gd name="connsiteX22" fmla="*/ 402650 w 1344275"/>
              <a:gd name="connsiteY22" fmla="*/ 941156 h 1343986"/>
              <a:gd name="connsiteX23" fmla="*/ 431196 w 1344275"/>
              <a:gd name="connsiteY23" fmla="*/ 999775 h 1343986"/>
              <a:gd name="connsiteX24" fmla="*/ 414161 w 1344275"/>
              <a:gd name="connsiteY24" fmla="*/ 1050794 h 1343986"/>
              <a:gd name="connsiteX25" fmla="*/ 1176561 w 1344275"/>
              <a:gd name="connsiteY25" fmla="*/ 822461 h 1343986"/>
              <a:gd name="connsiteX26" fmla="*/ 521520 w 1344275"/>
              <a:gd name="connsiteY26" fmla="*/ 822430 h 1343986"/>
              <a:gd name="connsiteX27" fmla="*/ 521551 w 1344275"/>
              <a:gd name="connsiteY27" fmla="*/ 167391 h 1343986"/>
              <a:gd name="connsiteX28" fmla="*/ 1176592 w 1344275"/>
              <a:gd name="connsiteY28" fmla="*/ 167421 h 1343986"/>
              <a:gd name="connsiteX29" fmla="*/ 1312239 w 1344275"/>
              <a:gd name="connsiteY29" fmla="*/ 494939 h 1343986"/>
              <a:gd name="connsiteX30" fmla="*/ 1176561 w 1344275"/>
              <a:gd name="connsiteY30" fmla="*/ 822461 h 134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344275" h="1343986">
                <a:moveTo>
                  <a:pt x="1200921" y="143229"/>
                </a:moveTo>
                <a:cubicBezTo>
                  <a:pt x="1005265" y="-49673"/>
                  <a:pt x="690278" y="-47441"/>
                  <a:pt x="497376" y="148214"/>
                </a:cubicBezTo>
                <a:cubicBezTo>
                  <a:pt x="311074" y="337177"/>
                  <a:pt x="305874" y="639101"/>
                  <a:pt x="485560" y="834367"/>
                </a:cubicBezTo>
                <a:lnTo>
                  <a:pt x="414178" y="905748"/>
                </a:lnTo>
                <a:cubicBezTo>
                  <a:pt x="367963" y="869723"/>
                  <a:pt x="305622" y="868659"/>
                  <a:pt x="268704" y="905646"/>
                </a:cubicBezTo>
                <a:lnTo>
                  <a:pt x="27523" y="1147204"/>
                </a:lnTo>
                <a:cubicBezTo>
                  <a:pt x="7281" y="1167929"/>
                  <a:pt x="-2603" y="1196638"/>
                  <a:pt x="590" y="1225431"/>
                </a:cubicBezTo>
                <a:cubicBezTo>
                  <a:pt x="7801" y="1291268"/>
                  <a:pt x="62320" y="1341788"/>
                  <a:pt x="128514" y="1343971"/>
                </a:cubicBezTo>
                <a:cubicBezTo>
                  <a:pt x="154216" y="1344429"/>
                  <a:pt x="179022" y="1334538"/>
                  <a:pt x="197357" y="1316523"/>
                </a:cubicBezTo>
                <a:lnTo>
                  <a:pt x="438435" y="1075033"/>
                </a:lnTo>
                <a:cubicBezTo>
                  <a:pt x="458678" y="1054317"/>
                  <a:pt x="468563" y="1025612"/>
                  <a:pt x="465368" y="996824"/>
                </a:cubicBezTo>
                <a:cubicBezTo>
                  <a:pt x="463013" y="972375"/>
                  <a:pt x="453616" y="949135"/>
                  <a:pt x="438315" y="929920"/>
                </a:cubicBezTo>
                <a:lnTo>
                  <a:pt x="509714" y="858538"/>
                </a:lnTo>
                <a:cubicBezTo>
                  <a:pt x="711796" y="1044695"/>
                  <a:pt x="1026527" y="1031786"/>
                  <a:pt x="1212684" y="829702"/>
                </a:cubicBezTo>
                <a:cubicBezTo>
                  <a:pt x="1392591" y="634407"/>
                  <a:pt x="1387412" y="332247"/>
                  <a:pt x="1200921" y="143229"/>
                </a:cubicBezTo>
                <a:close/>
                <a:moveTo>
                  <a:pt x="414161" y="1050794"/>
                </a:moveTo>
                <a:lnTo>
                  <a:pt x="173014" y="1292352"/>
                </a:lnTo>
                <a:cubicBezTo>
                  <a:pt x="145909" y="1319491"/>
                  <a:pt x="96692" y="1314413"/>
                  <a:pt x="63222" y="1281081"/>
                </a:cubicBezTo>
                <a:cubicBezTo>
                  <a:pt x="47107" y="1265513"/>
                  <a:pt x="36994" y="1244764"/>
                  <a:pt x="34659" y="1222480"/>
                </a:cubicBezTo>
                <a:cubicBezTo>
                  <a:pt x="32424" y="1203778"/>
                  <a:pt x="38674" y="1185055"/>
                  <a:pt x="51694" y="1171444"/>
                </a:cubicBezTo>
                <a:lnTo>
                  <a:pt x="292858" y="929885"/>
                </a:lnTo>
                <a:cubicBezTo>
                  <a:pt x="304779" y="918314"/>
                  <a:pt x="320854" y="912027"/>
                  <a:pt x="337461" y="912439"/>
                </a:cubicBezTo>
                <a:cubicBezTo>
                  <a:pt x="362108" y="913125"/>
                  <a:pt x="385507" y="923433"/>
                  <a:pt x="402650" y="941156"/>
                </a:cubicBezTo>
                <a:cubicBezTo>
                  <a:pt x="418762" y="956731"/>
                  <a:pt x="428868" y="977487"/>
                  <a:pt x="431196" y="999775"/>
                </a:cubicBezTo>
                <a:cubicBezTo>
                  <a:pt x="433431" y="1018472"/>
                  <a:pt x="427182" y="1037190"/>
                  <a:pt x="414161" y="1050794"/>
                </a:cubicBezTo>
                <a:close/>
                <a:moveTo>
                  <a:pt x="1176561" y="822461"/>
                </a:moveTo>
                <a:cubicBezTo>
                  <a:pt x="995669" y="1003338"/>
                  <a:pt x="702397" y="1003324"/>
                  <a:pt x="521520" y="822430"/>
                </a:cubicBezTo>
                <a:cubicBezTo>
                  <a:pt x="340645" y="641538"/>
                  <a:pt x="340659" y="348266"/>
                  <a:pt x="521551" y="167391"/>
                </a:cubicBezTo>
                <a:cubicBezTo>
                  <a:pt x="702443" y="-13485"/>
                  <a:pt x="995715" y="-13472"/>
                  <a:pt x="1176592" y="167421"/>
                </a:cubicBezTo>
                <a:cubicBezTo>
                  <a:pt x="1263449" y="254286"/>
                  <a:pt x="1312243" y="372098"/>
                  <a:pt x="1312239" y="494939"/>
                </a:cubicBezTo>
                <a:cubicBezTo>
                  <a:pt x="1312179" y="617775"/>
                  <a:pt x="1263384" y="735568"/>
                  <a:pt x="1176561" y="822461"/>
                </a:cubicBezTo>
                <a:close/>
              </a:path>
            </a:pathLst>
          </a:custGeom>
          <a:solidFill>
            <a:srgbClr val="000000"/>
          </a:solidFill>
          <a:ln w="17066" cap="flat">
            <a:noFill/>
            <a:prstDash val="solid"/>
            <a:miter/>
          </a:ln>
        </p:spPr>
        <p:txBody>
          <a:bodyPr rtlCol="0" anchor="ctr"/>
          <a:lstStyle/>
          <a:p>
            <a:endParaRPr lang="en-MX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42E0A66-EA45-0ECD-8C84-2BFED9426B88}"/>
              </a:ext>
            </a:extLst>
          </p:cNvPr>
          <p:cNvGrpSpPr>
            <a:grpSpLocks noChangeAspect="1"/>
          </p:cNvGrpSpPr>
          <p:nvPr/>
        </p:nvGrpSpPr>
        <p:grpSpPr>
          <a:xfrm>
            <a:off x="349341" y="4102700"/>
            <a:ext cx="1611175" cy="1535087"/>
            <a:chOff x="1043928" y="4359283"/>
            <a:chExt cx="798440" cy="760734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D6FB0B0-E1D5-5006-37A0-13BBAB2CC1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3928" y="4359283"/>
              <a:ext cx="760734" cy="760734"/>
            </a:xfrm>
            <a:prstGeom prst="ellipse">
              <a:avLst/>
            </a:prstGeom>
            <a:noFill/>
            <a:ln>
              <a:solidFill>
                <a:srgbClr val="F5540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 dirty="0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9BA6349-2C10-FA28-F666-382F5F522309}"/>
                </a:ext>
              </a:extLst>
            </p:cNvPr>
            <p:cNvGrpSpPr/>
            <p:nvPr/>
          </p:nvGrpSpPr>
          <p:grpSpPr>
            <a:xfrm>
              <a:off x="1089874" y="4405229"/>
              <a:ext cx="752494" cy="668843"/>
              <a:chOff x="5404129" y="5196851"/>
              <a:chExt cx="752494" cy="668843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6210C8B0-47E1-A5CB-80BF-64F7C3F8B4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04129" y="5196851"/>
                <a:ext cx="668843" cy="668843"/>
              </a:xfrm>
              <a:prstGeom prst="ellipse">
                <a:avLst/>
              </a:prstGeom>
              <a:solidFill>
                <a:srgbClr val="F5026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sz="14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A053A8C-F341-D239-7076-9520E670F558}"/>
                  </a:ext>
                </a:extLst>
              </p:cNvPr>
              <p:cNvSpPr txBox="1"/>
              <p:nvPr/>
            </p:nvSpPr>
            <p:spPr>
              <a:xfrm>
                <a:off x="5407404" y="5411286"/>
                <a:ext cx="749219" cy="244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MX" sz="2600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Support</a:t>
                </a:r>
              </a:p>
            </p:txBody>
          </p: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79D8479-158E-F092-C2AC-63301AB548D7}"/>
              </a:ext>
            </a:extLst>
          </p:cNvPr>
          <p:cNvSpPr txBox="1"/>
          <p:nvPr/>
        </p:nvSpPr>
        <p:spPr>
          <a:xfrm>
            <a:off x="2552957" y="4441968"/>
            <a:ext cx="3108081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5540B"/>
              </a:buClr>
              <a:buSzPct val="120000"/>
              <a:buFont typeface="Arial" panose="020B0604020202020204" pitchFamily="34" charset="0"/>
              <a:buChar char="•"/>
            </a:pPr>
            <a:r>
              <a:rPr lang="en-MX" dirty="0">
                <a:latin typeface="Avenir Book" panose="02000503020000020003" pitchFamily="2" charset="0"/>
              </a:rPr>
              <a:t>Research office </a:t>
            </a:r>
          </a:p>
          <a:p>
            <a:pPr marL="285750" indent="-285750">
              <a:buClr>
                <a:srgbClr val="F5540B"/>
              </a:buClr>
              <a:buSzPct val="120000"/>
              <a:buFont typeface="Arial" panose="020B0604020202020204" pitchFamily="34" charset="0"/>
              <a:buChar char="•"/>
            </a:pPr>
            <a:endParaRPr lang="en-MX" dirty="0">
              <a:latin typeface="Avenir Book" panose="02000503020000020003" pitchFamily="2" charset="0"/>
            </a:endParaRPr>
          </a:p>
          <a:p>
            <a:pPr marL="285750" indent="-285750">
              <a:buClr>
                <a:srgbClr val="F5540B"/>
              </a:buClr>
              <a:buSzPct val="120000"/>
              <a:buFont typeface="Arial" panose="020B0604020202020204" pitchFamily="34" charset="0"/>
              <a:buChar char="•"/>
            </a:pPr>
            <a:r>
              <a:rPr lang="en-MX" dirty="0">
                <a:solidFill>
                  <a:srgbClr val="F5540B"/>
                </a:solidFill>
                <a:latin typeface="Avenir Book" panose="02000503020000020003" pitchFamily="2" charset="0"/>
              </a:rPr>
              <a:t>Workshops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B6A469-7E5E-67F0-7086-8FB7C4E1B6DE}"/>
              </a:ext>
            </a:extLst>
          </p:cNvPr>
          <p:cNvSpPr txBox="1"/>
          <p:nvPr/>
        </p:nvSpPr>
        <p:spPr>
          <a:xfrm>
            <a:off x="8197846" y="1865690"/>
            <a:ext cx="29982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X" sz="3200" b="1" dirty="0">
                <a:latin typeface="Avenir Book" panose="02000503020000020003" pitchFamily="2" charset="0"/>
              </a:rPr>
              <a:t>Enjoy the process!</a:t>
            </a:r>
            <a:endParaRPr lang="en-MX" sz="3200" dirty="0"/>
          </a:p>
        </p:txBody>
      </p:sp>
    </p:spTree>
    <p:extLst>
      <p:ext uri="{BB962C8B-B14F-4D97-AF65-F5344CB8AC3E}">
        <p14:creationId xmlns:p14="http://schemas.microsoft.com/office/powerpoint/2010/main" val="3137041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2" grpId="0" animBg="1"/>
      <p:bldP spid="30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86551B2-DE97-0A5F-38B2-B87FA51CB213}"/>
              </a:ext>
            </a:extLst>
          </p:cNvPr>
          <p:cNvGrpSpPr>
            <a:grpSpLocks noChangeAspect="1"/>
          </p:cNvGrpSpPr>
          <p:nvPr/>
        </p:nvGrpSpPr>
        <p:grpSpPr>
          <a:xfrm>
            <a:off x="387498" y="1069199"/>
            <a:ext cx="1611175" cy="1535087"/>
            <a:chOff x="1043928" y="4359283"/>
            <a:chExt cx="798440" cy="76073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75784BE-B9AD-84BD-C4FC-B4FEE736D2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3928" y="4359283"/>
              <a:ext cx="760734" cy="760734"/>
            </a:xfrm>
            <a:prstGeom prst="ellipse">
              <a:avLst/>
            </a:prstGeom>
            <a:noFill/>
            <a:ln>
              <a:solidFill>
                <a:srgbClr val="F5540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53B26BC-C29D-633C-7300-42DD33D3DE4E}"/>
                </a:ext>
              </a:extLst>
            </p:cNvPr>
            <p:cNvGrpSpPr/>
            <p:nvPr/>
          </p:nvGrpSpPr>
          <p:grpSpPr>
            <a:xfrm>
              <a:off x="1089874" y="4405229"/>
              <a:ext cx="752494" cy="668843"/>
              <a:chOff x="5404129" y="5196851"/>
              <a:chExt cx="752494" cy="668843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78EA512D-9A1E-4395-935E-00ADC6E637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04129" y="5196851"/>
                <a:ext cx="668843" cy="668843"/>
              </a:xfrm>
              <a:prstGeom prst="ellipse">
                <a:avLst/>
              </a:prstGeom>
              <a:solidFill>
                <a:srgbClr val="F5026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sz="14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21A23DB-FEE1-284B-94FD-97EBE5384925}"/>
                  </a:ext>
                </a:extLst>
              </p:cNvPr>
              <p:cNvSpPr txBox="1"/>
              <p:nvPr/>
            </p:nvSpPr>
            <p:spPr>
              <a:xfrm>
                <a:off x="5407404" y="5411286"/>
                <a:ext cx="749219" cy="244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MX" sz="2600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Support</a:t>
                </a: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F1407BF-4BF4-CF64-78C8-46F5C19EF089}"/>
              </a:ext>
            </a:extLst>
          </p:cNvPr>
          <p:cNvSpPr txBox="1"/>
          <p:nvPr/>
        </p:nvSpPr>
        <p:spPr>
          <a:xfrm>
            <a:off x="246324" y="215995"/>
            <a:ext cx="11461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X" sz="3200" dirty="0">
                <a:latin typeface="Avenir Book" panose="02000503020000020003" pitchFamily="2" charset="0"/>
              </a:rPr>
              <a:t>Writing the MSCA project (some of the important things IMO)</a:t>
            </a:r>
          </a:p>
        </p:txBody>
      </p:sp>
      <p:pic>
        <p:nvPicPr>
          <p:cNvPr id="36" name="Picture 8" descr="MSCA">
            <a:extLst>
              <a:ext uri="{FF2B5EF4-FFF2-40B4-BE49-F238E27FC236}">
                <a16:creationId xmlns:a16="http://schemas.microsoft.com/office/drawing/2014/main" id="{A51BD158-BB3B-0CB6-058F-BBACD81BB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801" y="4751752"/>
            <a:ext cx="1000131" cy="9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665" name="Group 26664">
            <a:extLst>
              <a:ext uri="{FF2B5EF4-FFF2-40B4-BE49-F238E27FC236}">
                <a16:creationId xmlns:a16="http://schemas.microsoft.com/office/drawing/2014/main" id="{A864D39D-9E6F-8E25-663C-E24C2D5EC22E}"/>
              </a:ext>
            </a:extLst>
          </p:cNvPr>
          <p:cNvGrpSpPr/>
          <p:nvPr/>
        </p:nvGrpSpPr>
        <p:grpSpPr>
          <a:xfrm>
            <a:off x="7215448" y="5353703"/>
            <a:ext cx="740352" cy="1044224"/>
            <a:chOff x="2598673" y="3398307"/>
            <a:chExt cx="1535087" cy="2165151"/>
          </a:xfrm>
        </p:grpSpPr>
        <p:grpSp>
          <p:nvGrpSpPr>
            <p:cNvPr id="26648" name="Group 26647">
              <a:extLst>
                <a:ext uri="{FF2B5EF4-FFF2-40B4-BE49-F238E27FC236}">
                  <a16:creationId xmlns:a16="http://schemas.microsoft.com/office/drawing/2014/main" id="{7528EBD6-CCC2-6FD6-D54E-A548E7EA960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98673" y="3398307"/>
              <a:ext cx="1535087" cy="2165151"/>
              <a:chOff x="1043928" y="4359283"/>
              <a:chExt cx="760734" cy="1072969"/>
            </a:xfrm>
          </p:grpSpPr>
          <p:sp>
            <p:nvSpPr>
              <p:cNvPr id="26649" name="Oval 26648">
                <a:extLst>
                  <a:ext uri="{FF2B5EF4-FFF2-40B4-BE49-F238E27FC236}">
                    <a16:creationId xmlns:a16="http://schemas.microsoft.com/office/drawing/2014/main" id="{68373E16-8CCC-0F67-E484-A30F40BCC4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43928" y="4359283"/>
                <a:ext cx="760734" cy="760734"/>
              </a:xfrm>
              <a:prstGeom prst="ellipse">
                <a:avLst/>
              </a:prstGeom>
              <a:noFill/>
              <a:ln>
                <a:solidFill>
                  <a:srgbClr val="FABF0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dirty="0"/>
              </a:p>
            </p:txBody>
          </p:sp>
          <p:grpSp>
            <p:nvGrpSpPr>
              <p:cNvPr id="26650" name="Group 26649">
                <a:extLst>
                  <a:ext uri="{FF2B5EF4-FFF2-40B4-BE49-F238E27FC236}">
                    <a16:creationId xmlns:a16="http://schemas.microsoft.com/office/drawing/2014/main" id="{23227534-C442-E9B1-78A9-8D89AE4EA78E}"/>
                  </a:ext>
                </a:extLst>
              </p:cNvPr>
              <p:cNvGrpSpPr/>
              <p:nvPr/>
            </p:nvGrpSpPr>
            <p:grpSpPr>
              <a:xfrm>
                <a:off x="1089874" y="4405228"/>
                <a:ext cx="668843" cy="1027024"/>
                <a:chOff x="5404129" y="5196850"/>
                <a:chExt cx="668843" cy="1027024"/>
              </a:xfrm>
            </p:grpSpPr>
            <p:sp>
              <p:nvSpPr>
                <p:cNvPr id="26651" name="Oval 26650">
                  <a:extLst>
                    <a:ext uri="{FF2B5EF4-FFF2-40B4-BE49-F238E27FC236}">
                      <a16:creationId xmlns:a16="http://schemas.microsoft.com/office/drawing/2014/main" id="{10D8EE18-5D99-D9DA-A3E4-15471045A1F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04129" y="5196850"/>
                  <a:ext cx="668843" cy="668843"/>
                </a:xfrm>
                <a:prstGeom prst="ellipse">
                  <a:avLst/>
                </a:prstGeom>
                <a:solidFill>
                  <a:srgbClr val="FABF0D"/>
                </a:solidFill>
                <a:ln>
                  <a:solidFill>
                    <a:srgbClr val="FABF0D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MX" sz="140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26652" name="TextBox 26651">
                  <a:extLst>
                    <a:ext uri="{FF2B5EF4-FFF2-40B4-BE49-F238E27FC236}">
                      <a16:creationId xmlns:a16="http://schemas.microsoft.com/office/drawing/2014/main" id="{220064F1-7F2B-B0EB-F6D5-97B39B4F690F}"/>
                    </a:ext>
                  </a:extLst>
                </p:cNvPr>
                <p:cNvSpPr txBox="1"/>
                <p:nvPr/>
              </p:nvSpPr>
              <p:spPr>
                <a:xfrm>
                  <a:off x="5542891" y="6002499"/>
                  <a:ext cx="468309" cy="221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MX" sz="800" dirty="0">
                      <a:latin typeface="Avenir Book" panose="02000503020000020003" pitchFamily="2" charset="0"/>
                    </a:rPr>
                    <a:t>Place</a:t>
                  </a:r>
                </a:p>
              </p:txBody>
            </p:sp>
          </p:grpSp>
        </p:grpSp>
        <p:pic>
          <p:nvPicPr>
            <p:cNvPr id="26663" name="Picture 26662" descr="A map of europe with red borders&#10;&#10;Description automatically generated">
              <a:extLst>
                <a:ext uri="{FF2B5EF4-FFF2-40B4-BE49-F238E27FC236}">
                  <a16:creationId xmlns:a16="http://schemas.microsoft.com/office/drawing/2014/main" id="{54F3824E-CB42-46B6-2656-C8B46318A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998" y="3684207"/>
              <a:ext cx="963250" cy="963250"/>
            </a:xfrm>
            <a:prstGeom prst="rect">
              <a:avLst/>
            </a:prstGeom>
          </p:spPr>
        </p:pic>
        <p:pic>
          <p:nvPicPr>
            <p:cNvPr id="26664" name="Graphic 26663" descr="Marker with solid fill">
              <a:extLst>
                <a:ext uri="{FF2B5EF4-FFF2-40B4-BE49-F238E27FC236}">
                  <a16:creationId xmlns:a16="http://schemas.microsoft.com/office/drawing/2014/main" id="{AC3F87D1-2BCC-8791-51F5-3FAC9BE51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44283" y="5063664"/>
              <a:ext cx="418962" cy="418962"/>
            </a:xfrm>
            <a:prstGeom prst="rect">
              <a:avLst/>
            </a:prstGeom>
          </p:spPr>
        </p:pic>
      </p:grpSp>
      <p:grpSp>
        <p:nvGrpSpPr>
          <p:cNvPr id="26672" name="Group 26671">
            <a:extLst>
              <a:ext uri="{FF2B5EF4-FFF2-40B4-BE49-F238E27FC236}">
                <a16:creationId xmlns:a16="http://schemas.microsoft.com/office/drawing/2014/main" id="{8E7117E0-701E-DEC3-5B17-2B1946557BF0}"/>
              </a:ext>
            </a:extLst>
          </p:cNvPr>
          <p:cNvGrpSpPr/>
          <p:nvPr/>
        </p:nvGrpSpPr>
        <p:grpSpPr>
          <a:xfrm>
            <a:off x="7747684" y="4174607"/>
            <a:ext cx="740352" cy="995843"/>
            <a:chOff x="2845996" y="997835"/>
            <a:chExt cx="1535087" cy="2064836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E4E1A74-D62C-7BEB-71B8-8E018BF407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45996" y="997835"/>
              <a:ext cx="1535087" cy="1535087"/>
            </a:xfrm>
            <a:prstGeom prst="ellipse">
              <a:avLst/>
            </a:prstGeom>
            <a:noFill/>
            <a:ln>
              <a:solidFill>
                <a:srgbClr val="F502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 dirty="0"/>
            </a:p>
          </p:txBody>
        </p:sp>
        <p:grpSp>
          <p:nvGrpSpPr>
            <p:cNvPr id="26643" name="Group 26642">
              <a:extLst>
                <a:ext uri="{FF2B5EF4-FFF2-40B4-BE49-F238E27FC236}">
                  <a16:creationId xmlns:a16="http://schemas.microsoft.com/office/drawing/2014/main" id="{90C8C65A-04C6-6606-7009-1DB0796E1D0C}"/>
                </a:ext>
              </a:extLst>
            </p:cNvPr>
            <p:cNvGrpSpPr/>
            <p:nvPr/>
          </p:nvGrpSpPr>
          <p:grpSpPr>
            <a:xfrm>
              <a:off x="2938709" y="1090546"/>
              <a:ext cx="1349660" cy="1972125"/>
              <a:chOff x="5404129" y="5196851"/>
              <a:chExt cx="668843" cy="977315"/>
            </a:xfrm>
          </p:grpSpPr>
          <p:sp>
            <p:nvSpPr>
              <p:cNvPr id="26646" name="Oval 26645">
                <a:extLst>
                  <a:ext uri="{FF2B5EF4-FFF2-40B4-BE49-F238E27FC236}">
                    <a16:creationId xmlns:a16="http://schemas.microsoft.com/office/drawing/2014/main" id="{8B881892-7C0D-EF55-832D-B72BFE9C1A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04129" y="5196851"/>
                <a:ext cx="668843" cy="668843"/>
              </a:xfrm>
              <a:prstGeom prst="ellipse">
                <a:avLst/>
              </a:prstGeom>
              <a:solidFill>
                <a:srgbClr val="F5026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sz="1400" dirty="0">
                  <a:solidFill>
                    <a:schemeClr val="bg1"/>
                  </a:solidFill>
                  <a:latin typeface="Avenir Next" panose="020B0503020202020204" pitchFamily="34" charset="0"/>
                </a:endParaRPr>
              </a:p>
            </p:txBody>
          </p:sp>
          <p:sp>
            <p:nvSpPr>
              <p:cNvPr id="26647" name="TextBox 26646">
                <a:extLst>
                  <a:ext uri="{FF2B5EF4-FFF2-40B4-BE49-F238E27FC236}">
                    <a16:creationId xmlns:a16="http://schemas.microsoft.com/office/drawing/2014/main" id="{074A75F9-FB03-D04C-1F7A-E98A12A2F69C}"/>
                  </a:ext>
                </a:extLst>
              </p:cNvPr>
              <p:cNvSpPr txBox="1"/>
              <p:nvPr/>
            </p:nvSpPr>
            <p:spPr>
              <a:xfrm>
                <a:off x="5547315" y="5952791"/>
                <a:ext cx="460492" cy="221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MX" sz="800" dirty="0">
                    <a:latin typeface="Avenir Book" panose="02000503020000020003" pitchFamily="2" charset="0"/>
                  </a:rPr>
                  <a:t>Time</a:t>
                </a:r>
              </a:p>
            </p:txBody>
          </p:sp>
        </p:grpSp>
        <p:pic>
          <p:nvPicPr>
            <p:cNvPr id="26667" name="Graphic 26666" descr="Hourglass Finished outline">
              <a:extLst>
                <a:ext uri="{FF2B5EF4-FFF2-40B4-BE49-F238E27FC236}">
                  <a16:creationId xmlns:a16="http://schemas.microsoft.com/office/drawing/2014/main" id="{F1AF1D14-574A-B98C-B43B-4CE86174F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43748" y="1318376"/>
              <a:ext cx="914400" cy="914400"/>
            </a:xfrm>
            <a:prstGeom prst="rect">
              <a:avLst/>
            </a:prstGeom>
          </p:spPr>
        </p:pic>
      </p:grpSp>
      <p:grpSp>
        <p:nvGrpSpPr>
          <p:cNvPr id="26673" name="Group 26672">
            <a:extLst>
              <a:ext uri="{FF2B5EF4-FFF2-40B4-BE49-F238E27FC236}">
                <a16:creationId xmlns:a16="http://schemas.microsoft.com/office/drawing/2014/main" id="{F63500F6-8136-B4FD-A03B-21073B8A9DFE}"/>
              </a:ext>
            </a:extLst>
          </p:cNvPr>
          <p:cNvGrpSpPr/>
          <p:nvPr/>
        </p:nvGrpSpPr>
        <p:grpSpPr>
          <a:xfrm>
            <a:off x="10169664" y="4174606"/>
            <a:ext cx="1591792" cy="983834"/>
            <a:chOff x="9029243" y="1936379"/>
            <a:chExt cx="3300509" cy="2039935"/>
          </a:xfrm>
        </p:grpSpPr>
        <p:grpSp>
          <p:nvGrpSpPr>
            <p:cNvPr id="26658" name="Group 26657">
              <a:extLst>
                <a:ext uri="{FF2B5EF4-FFF2-40B4-BE49-F238E27FC236}">
                  <a16:creationId xmlns:a16="http://schemas.microsoft.com/office/drawing/2014/main" id="{603108D0-2DC7-9E59-ADAC-D11BF8E0FE0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29243" y="1936379"/>
              <a:ext cx="1535087" cy="2039935"/>
              <a:chOff x="1043928" y="4359283"/>
              <a:chExt cx="760734" cy="1010919"/>
            </a:xfrm>
          </p:grpSpPr>
          <p:sp>
            <p:nvSpPr>
              <p:cNvPr id="26659" name="Oval 26658">
                <a:extLst>
                  <a:ext uri="{FF2B5EF4-FFF2-40B4-BE49-F238E27FC236}">
                    <a16:creationId xmlns:a16="http://schemas.microsoft.com/office/drawing/2014/main" id="{44C1A42C-9D78-B913-BC6C-97BF7D1071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43928" y="4359283"/>
                <a:ext cx="760734" cy="760734"/>
              </a:xfrm>
              <a:prstGeom prst="ellipse">
                <a:avLst/>
              </a:prstGeom>
              <a:noFill/>
              <a:ln>
                <a:solidFill>
                  <a:srgbClr val="F5540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dirty="0"/>
              </a:p>
            </p:txBody>
          </p:sp>
          <p:grpSp>
            <p:nvGrpSpPr>
              <p:cNvPr id="26660" name="Group 26659">
                <a:extLst>
                  <a:ext uri="{FF2B5EF4-FFF2-40B4-BE49-F238E27FC236}">
                    <a16:creationId xmlns:a16="http://schemas.microsoft.com/office/drawing/2014/main" id="{47EC1872-C96C-32EB-60FB-C663CDEE29B1}"/>
                  </a:ext>
                </a:extLst>
              </p:cNvPr>
              <p:cNvGrpSpPr/>
              <p:nvPr/>
            </p:nvGrpSpPr>
            <p:grpSpPr>
              <a:xfrm>
                <a:off x="1089874" y="4405229"/>
                <a:ext cx="668843" cy="964973"/>
                <a:chOff x="5404129" y="5196851"/>
                <a:chExt cx="668843" cy="964973"/>
              </a:xfrm>
            </p:grpSpPr>
            <p:sp>
              <p:nvSpPr>
                <p:cNvPr id="26661" name="Oval 26660">
                  <a:extLst>
                    <a:ext uri="{FF2B5EF4-FFF2-40B4-BE49-F238E27FC236}">
                      <a16:creationId xmlns:a16="http://schemas.microsoft.com/office/drawing/2014/main" id="{D0F1D63F-62C8-B619-3F3B-B248D98BE81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04129" y="5196851"/>
                  <a:ext cx="668843" cy="668843"/>
                </a:xfrm>
                <a:prstGeom prst="ellipse">
                  <a:avLst/>
                </a:prstGeom>
                <a:solidFill>
                  <a:srgbClr val="F5540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MX" sz="140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26662" name="TextBox 26661">
                  <a:extLst>
                    <a:ext uri="{FF2B5EF4-FFF2-40B4-BE49-F238E27FC236}">
                      <a16:creationId xmlns:a16="http://schemas.microsoft.com/office/drawing/2014/main" id="{A4319C26-F3C6-C941-7B35-1892D91622B1}"/>
                    </a:ext>
                  </a:extLst>
                </p:cNvPr>
                <p:cNvSpPr txBox="1"/>
                <p:nvPr/>
              </p:nvSpPr>
              <p:spPr>
                <a:xfrm>
                  <a:off x="5561806" y="5940449"/>
                  <a:ext cx="422790" cy="2213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MX" sz="800" dirty="0">
                      <a:latin typeface="Avenir Book" panose="02000503020000020003" pitchFamily="2" charset="0"/>
                    </a:rPr>
                    <a:t>Idea</a:t>
                  </a:r>
                </a:p>
              </p:txBody>
            </p:sp>
          </p:grpSp>
        </p:grpSp>
        <p:pic>
          <p:nvPicPr>
            <p:cNvPr id="26669" name="Graphic 26668" descr="Lights On with solid fill">
              <a:extLst>
                <a:ext uri="{FF2B5EF4-FFF2-40B4-BE49-F238E27FC236}">
                  <a16:creationId xmlns:a16="http://schemas.microsoft.com/office/drawing/2014/main" id="{7DEFA0EA-D3C4-DD08-7AE8-2F46E3E62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339586" y="2230116"/>
              <a:ext cx="914400" cy="914400"/>
            </a:xfrm>
            <a:prstGeom prst="rect">
              <a:avLst/>
            </a:prstGeom>
          </p:spPr>
        </p:pic>
        <p:sp>
          <p:nvSpPr>
            <p:cNvPr id="26670" name="TextBox 26669">
              <a:extLst>
                <a:ext uri="{FF2B5EF4-FFF2-40B4-BE49-F238E27FC236}">
                  <a16:creationId xmlns:a16="http://schemas.microsoft.com/office/drawing/2014/main" id="{BC7F1F52-E174-2DC8-BA21-7D7DD45CC01B}"/>
                </a:ext>
              </a:extLst>
            </p:cNvPr>
            <p:cNvSpPr txBox="1"/>
            <p:nvPr/>
          </p:nvSpPr>
          <p:spPr>
            <a:xfrm>
              <a:off x="10564330" y="2256923"/>
              <a:ext cx="17654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MX" sz="800" b="1" dirty="0">
                  <a:latin typeface="Avenir Book" panose="02000503020000020003" pitchFamily="2" charset="0"/>
                </a:rPr>
                <a:t>Exchange of knowledge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4508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F1407BF-4BF4-CF64-78C8-46F5C19EF089}"/>
              </a:ext>
            </a:extLst>
          </p:cNvPr>
          <p:cNvSpPr txBox="1"/>
          <p:nvPr/>
        </p:nvSpPr>
        <p:spPr>
          <a:xfrm>
            <a:off x="246324" y="215995"/>
            <a:ext cx="11461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X" sz="3200" dirty="0">
                <a:latin typeface="Avenir Book" panose="02000503020000020003" pitchFamily="2" charset="0"/>
              </a:rPr>
              <a:t>Writing the MSCA project (some of the important things IMO)</a:t>
            </a:r>
          </a:p>
        </p:txBody>
      </p:sp>
      <p:pic>
        <p:nvPicPr>
          <p:cNvPr id="36" name="Picture 8" descr="MSCA">
            <a:extLst>
              <a:ext uri="{FF2B5EF4-FFF2-40B4-BE49-F238E27FC236}">
                <a16:creationId xmlns:a16="http://schemas.microsoft.com/office/drawing/2014/main" id="{A51BD158-BB3B-0CB6-058F-BBACD81BB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801" y="4751752"/>
            <a:ext cx="1000131" cy="9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653" name="Group 26652">
            <a:extLst>
              <a:ext uri="{FF2B5EF4-FFF2-40B4-BE49-F238E27FC236}">
                <a16:creationId xmlns:a16="http://schemas.microsoft.com/office/drawing/2014/main" id="{F0FE65C4-B123-01B5-FC45-87F95C2203C5}"/>
              </a:ext>
            </a:extLst>
          </p:cNvPr>
          <p:cNvGrpSpPr>
            <a:grpSpLocks noChangeAspect="1"/>
          </p:cNvGrpSpPr>
          <p:nvPr/>
        </p:nvGrpSpPr>
        <p:grpSpPr>
          <a:xfrm>
            <a:off x="10734578" y="5352962"/>
            <a:ext cx="740353" cy="740352"/>
            <a:chOff x="1043928" y="4359283"/>
            <a:chExt cx="760734" cy="760734"/>
          </a:xfrm>
        </p:grpSpPr>
        <p:sp>
          <p:nvSpPr>
            <p:cNvPr id="26654" name="Oval 26653">
              <a:extLst>
                <a:ext uri="{FF2B5EF4-FFF2-40B4-BE49-F238E27FC236}">
                  <a16:creationId xmlns:a16="http://schemas.microsoft.com/office/drawing/2014/main" id="{BBB25A83-45D0-3C2C-E50B-943DE5A102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3928" y="4359283"/>
              <a:ext cx="760734" cy="760734"/>
            </a:xfrm>
            <a:prstGeom prst="ellipse">
              <a:avLst/>
            </a:prstGeom>
            <a:noFill/>
            <a:ln>
              <a:solidFill>
                <a:srgbClr val="F5540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 dirty="0"/>
            </a:p>
          </p:txBody>
        </p:sp>
        <p:grpSp>
          <p:nvGrpSpPr>
            <p:cNvPr id="26655" name="Group 26654">
              <a:extLst>
                <a:ext uri="{FF2B5EF4-FFF2-40B4-BE49-F238E27FC236}">
                  <a16:creationId xmlns:a16="http://schemas.microsoft.com/office/drawing/2014/main" id="{86587A6D-53A1-EEAA-0FC3-366D3B7EDC3E}"/>
                </a:ext>
              </a:extLst>
            </p:cNvPr>
            <p:cNvGrpSpPr/>
            <p:nvPr/>
          </p:nvGrpSpPr>
          <p:grpSpPr>
            <a:xfrm>
              <a:off x="1089874" y="4405229"/>
              <a:ext cx="668843" cy="668843"/>
              <a:chOff x="5404129" y="5196851"/>
              <a:chExt cx="668843" cy="668843"/>
            </a:xfrm>
          </p:grpSpPr>
          <p:sp>
            <p:nvSpPr>
              <p:cNvPr id="26656" name="Oval 26655">
                <a:extLst>
                  <a:ext uri="{FF2B5EF4-FFF2-40B4-BE49-F238E27FC236}">
                    <a16:creationId xmlns:a16="http://schemas.microsoft.com/office/drawing/2014/main" id="{57C6B5C0-5E0C-687B-B207-977B16F253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04129" y="5196851"/>
                <a:ext cx="668843" cy="668843"/>
              </a:xfrm>
              <a:prstGeom prst="ellipse">
                <a:avLst/>
              </a:prstGeom>
              <a:solidFill>
                <a:srgbClr val="F5026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sz="14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26657" name="TextBox 26656">
                <a:extLst>
                  <a:ext uri="{FF2B5EF4-FFF2-40B4-BE49-F238E27FC236}">
                    <a16:creationId xmlns:a16="http://schemas.microsoft.com/office/drawing/2014/main" id="{5E219E29-D8C6-F5CF-8FCF-90977D854755}"/>
                  </a:ext>
                </a:extLst>
              </p:cNvPr>
              <p:cNvSpPr txBox="1"/>
              <p:nvPr/>
            </p:nvSpPr>
            <p:spPr>
              <a:xfrm>
                <a:off x="5405766" y="5418532"/>
                <a:ext cx="665568" cy="221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MX" sz="800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Support</a:t>
                </a:r>
              </a:p>
            </p:txBody>
          </p:sp>
        </p:grpSp>
      </p:grpSp>
      <p:grpSp>
        <p:nvGrpSpPr>
          <p:cNvPr id="26665" name="Group 26664">
            <a:extLst>
              <a:ext uri="{FF2B5EF4-FFF2-40B4-BE49-F238E27FC236}">
                <a16:creationId xmlns:a16="http://schemas.microsoft.com/office/drawing/2014/main" id="{A864D39D-9E6F-8E25-663C-E24C2D5EC22E}"/>
              </a:ext>
            </a:extLst>
          </p:cNvPr>
          <p:cNvGrpSpPr/>
          <p:nvPr/>
        </p:nvGrpSpPr>
        <p:grpSpPr>
          <a:xfrm>
            <a:off x="7215448" y="5353703"/>
            <a:ext cx="740352" cy="1044224"/>
            <a:chOff x="2598673" y="3398307"/>
            <a:chExt cx="1535087" cy="2165151"/>
          </a:xfrm>
        </p:grpSpPr>
        <p:grpSp>
          <p:nvGrpSpPr>
            <p:cNvPr id="26648" name="Group 26647">
              <a:extLst>
                <a:ext uri="{FF2B5EF4-FFF2-40B4-BE49-F238E27FC236}">
                  <a16:creationId xmlns:a16="http://schemas.microsoft.com/office/drawing/2014/main" id="{7528EBD6-CCC2-6FD6-D54E-A548E7EA960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98673" y="3398307"/>
              <a:ext cx="1535087" cy="2165151"/>
              <a:chOff x="1043928" y="4359283"/>
              <a:chExt cx="760734" cy="1072969"/>
            </a:xfrm>
          </p:grpSpPr>
          <p:sp>
            <p:nvSpPr>
              <p:cNvPr id="26649" name="Oval 26648">
                <a:extLst>
                  <a:ext uri="{FF2B5EF4-FFF2-40B4-BE49-F238E27FC236}">
                    <a16:creationId xmlns:a16="http://schemas.microsoft.com/office/drawing/2014/main" id="{68373E16-8CCC-0F67-E484-A30F40BCC4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43928" y="4359283"/>
                <a:ext cx="760734" cy="760734"/>
              </a:xfrm>
              <a:prstGeom prst="ellipse">
                <a:avLst/>
              </a:prstGeom>
              <a:noFill/>
              <a:ln>
                <a:solidFill>
                  <a:srgbClr val="FABF0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dirty="0"/>
              </a:p>
            </p:txBody>
          </p:sp>
          <p:grpSp>
            <p:nvGrpSpPr>
              <p:cNvPr id="26650" name="Group 26649">
                <a:extLst>
                  <a:ext uri="{FF2B5EF4-FFF2-40B4-BE49-F238E27FC236}">
                    <a16:creationId xmlns:a16="http://schemas.microsoft.com/office/drawing/2014/main" id="{23227534-C442-E9B1-78A9-8D89AE4EA78E}"/>
                  </a:ext>
                </a:extLst>
              </p:cNvPr>
              <p:cNvGrpSpPr/>
              <p:nvPr/>
            </p:nvGrpSpPr>
            <p:grpSpPr>
              <a:xfrm>
                <a:off x="1089874" y="4405228"/>
                <a:ext cx="668843" cy="1027024"/>
                <a:chOff x="5404129" y="5196850"/>
                <a:chExt cx="668843" cy="1027024"/>
              </a:xfrm>
            </p:grpSpPr>
            <p:sp>
              <p:nvSpPr>
                <p:cNvPr id="26651" name="Oval 26650">
                  <a:extLst>
                    <a:ext uri="{FF2B5EF4-FFF2-40B4-BE49-F238E27FC236}">
                      <a16:creationId xmlns:a16="http://schemas.microsoft.com/office/drawing/2014/main" id="{10D8EE18-5D99-D9DA-A3E4-15471045A1F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04129" y="5196850"/>
                  <a:ext cx="668843" cy="668843"/>
                </a:xfrm>
                <a:prstGeom prst="ellipse">
                  <a:avLst/>
                </a:prstGeom>
                <a:solidFill>
                  <a:srgbClr val="FABF0D"/>
                </a:solidFill>
                <a:ln>
                  <a:solidFill>
                    <a:srgbClr val="FABF0D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MX" sz="140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26652" name="TextBox 26651">
                  <a:extLst>
                    <a:ext uri="{FF2B5EF4-FFF2-40B4-BE49-F238E27FC236}">
                      <a16:creationId xmlns:a16="http://schemas.microsoft.com/office/drawing/2014/main" id="{220064F1-7F2B-B0EB-F6D5-97B39B4F690F}"/>
                    </a:ext>
                  </a:extLst>
                </p:cNvPr>
                <p:cNvSpPr txBox="1"/>
                <p:nvPr/>
              </p:nvSpPr>
              <p:spPr>
                <a:xfrm>
                  <a:off x="5542891" y="6002499"/>
                  <a:ext cx="468309" cy="221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MX" sz="800" dirty="0">
                      <a:latin typeface="Avenir Book" panose="02000503020000020003" pitchFamily="2" charset="0"/>
                    </a:rPr>
                    <a:t>Place</a:t>
                  </a:r>
                </a:p>
              </p:txBody>
            </p:sp>
          </p:grpSp>
        </p:grpSp>
        <p:pic>
          <p:nvPicPr>
            <p:cNvPr id="26663" name="Picture 26662" descr="A map of europe with red borders&#10;&#10;Description automatically generated">
              <a:extLst>
                <a:ext uri="{FF2B5EF4-FFF2-40B4-BE49-F238E27FC236}">
                  <a16:creationId xmlns:a16="http://schemas.microsoft.com/office/drawing/2014/main" id="{54F3824E-CB42-46B6-2656-C8B46318A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998" y="3684207"/>
              <a:ext cx="963250" cy="963250"/>
            </a:xfrm>
            <a:prstGeom prst="rect">
              <a:avLst/>
            </a:prstGeom>
          </p:spPr>
        </p:pic>
        <p:pic>
          <p:nvPicPr>
            <p:cNvPr id="26664" name="Graphic 26663" descr="Marker with solid fill">
              <a:extLst>
                <a:ext uri="{FF2B5EF4-FFF2-40B4-BE49-F238E27FC236}">
                  <a16:creationId xmlns:a16="http://schemas.microsoft.com/office/drawing/2014/main" id="{AC3F87D1-2BCC-8791-51F5-3FAC9BE51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44283" y="5063664"/>
              <a:ext cx="418962" cy="418962"/>
            </a:xfrm>
            <a:prstGeom prst="rect">
              <a:avLst/>
            </a:prstGeom>
          </p:spPr>
        </p:pic>
      </p:grpSp>
      <p:grpSp>
        <p:nvGrpSpPr>
          <p:cNvPr id="26672" name="Group 26671">
            <a:extLst>
              <a:ext uri="{FF2B5EF4-FFF2-40B4-BE49-F238E27FC236}">
                <a16:creationId xmlns:a16="http://schemas.microsoft.com/office/drawing/2014/main" id="{8E7117E0-701E-DEC3-5B17-2B1946557BF0}"/>
              </a:ext>
            </a:extLst>
          </p:cNvPr>
          <p:cNvGrpSpPr/>
          <p:nvPr/>
        </p:nvGrpSpPr>
        <p:grpSpPr>
          <a:xfrm>
            <a:off x="7747684" y="4174607"/>
            <a:ext cx="740352" cy="995843"/>
            <a:chOff x="2845996" y="997835"/>
            <a:chExt cx="1535087" cy="2064836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E4E1A74-D62C-7BEB-71B8-8E018BF407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45996" y="997835"/>
              <a:ext cx="1535087" cy="1535087"/>
            </a:xfrm>
            <a:prstGeom prst="ellipse">
              <a:avLst/>
            </a:prstGeom>
            <a:noFill/>
            <a:ln>
              <a:solidFill>
                <a:srgbClr val="F502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 dirty="0"/>
            </a:p>
          </p:txBody>
        </p:sp>
        <p:grpSp>
          <p:nvGrpSpPr>
            <p:cNvPr id="26643" name="Group 26642">
              <a:extLst>
                <a:ext uri="{FF2B5EF4-FFF2-40B4-BE49-F238E27FC236}">
                  <a16:creationId xmlns:a16="http://schemas.microsoft.com/office/drawing/2014/main" id="{90C8C65A-04C6-6606-7009-1DB0796E1D0C}"/>
                </a:ext>
              </a:extLst>
            </p:cNvPr>
            <p:cNvGrpSpPr/>
            <p:nvPr/>
          </p:nvGrpSpPr>
          <p:grpSpPr>
            <a:xfrm>
              <a:off x="2938709" y="1090546"/>
              <a:ext cx="1349660" cy="1972125"/>
              <a:chOff x="5404129" y="5196851"/>
              <a:chExt cx="668843" cy="977315"/>
            </a:xfrm>
          </p:grpSpPr>
          <p:sp>
            <p:nvSpPr>
              <p:cNvPr id="26646" name="Oval 26645">
                <a:extLst>
                  <a:ext uri="{FF2B5EF4-FFF2-40B4-BE49-F238E27FC236}">
                    <a16:creationId xmlns:a16="http://schemas.microsoft.com/office/drawing/2014/main" id="{8B881892-7C0D-EF55-832D-B72BFE9C1A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04129" y="5196851"/>
                <a:ext cx="668843" cy="668843"/>
              </a:xfrm>
              <a:prstGeom prst="ellipse">
                <a:avLst/>
              </a:prstGeom>
              <a:solidFill>
                <a:srgbClr val="F5026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sz="1400" dirty="0">
                  <a:solidFill>
                    <a:schemeClr val="bg1"/>
                  </a:solidFill>
                  <a:latin typeface="Avenir Next" panose="020B0503020202020204" pitchFamily="34" charset="0"/>
                </a:endParaRPr>
              </a:p>
            </p:txBody>
          </p:sp>
          <p:sp>
            <p:nvSpPr>
              <p:cNvPr id="26647" name="TextBox 26646">
                <a:extLst>
                  <a:ext uri="{FF2B5EF4-FFF2-40B4-BE49-F238E27FC236}">
                    <a16:creationId xmlns:a16="http://schemas.microsoft.com/office/drawing/2014/main" id="{074A75F9-FB03-D04C-1F7A-E98A12A2F69C}"/>
                  </a:ext>
                </a:extLst>
              </p:cNvPr>
              <p:cNvSpPr txBox="1"/>
              <p:nvPr/>
            </p:nvSpPr>
            <p:spPr>
              <a:xfrm>
                <a:off x="5547315" y="5952791"/>
                <a:ext cx="460492" cy="221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MX" sz="800" dirty="0">
                    <a:latin typeface="Avenir Book" panose="02000503020000020003" pitchFamily="2" charset="0"/>
                  </a:rPr>
                  <a:t>Time</a:t>
                </a:r>
              </a:p>
            </p:txBody>
          </p:sp>
        </p:grpSp>
        <p:pic>
          <p:nvPicPr>
            <p:cNvPr id="26667" name="Graphic 26666" descr="Hourglass Finished outline">
              <a:extLst>
                <a:ext uri="{FF2B5EF4-FFF2-40B4-BE49-F238E27FC236}">
                  <a16:creationId xmlns:a16="http://schemas.microsoft.com/office/drawing/2014/main" id="{F1AF1D14-574A-B98C-B43B-4CE86174F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43748" y="1318376"/>
              <a:ext cx="914400" cy="914400"/>
            </a:xfrm>
            <a:prstGeom prst="rect">
              <a:avLst/>
            </a:prstGeom>
          </p:spPr>
        </p:pic>
      </p:grpSp>
      <p:grpSp>
        <p:nvGrpSpPr>
          <p:cNvPr id="26673" name="Group 26672">
            <a:extLst>
              <a:ext uri="{FF2B5EF4-FFF2-40B4-BE49-F238E27FC236}">
                <a16:creationId xmlns:a16="http://schemas.microsoft.com/office/drawing/2014/main" id="{F63500F6-8136-B4FD-A03B-21073B8A9DFE}"/>
              </a:ext>
            </a:extLst>
          </p:cNvPr>
          <p:cNvGrpSpPr/>
          <p:nvPr/>
        </p:nvGrpSpPr>
        <p:grpSpPr>
          <a:xfrm>
            <a:off x="10169664" y="4174606"/>
            <a:ext cx="1591792" cy="983834"/>
            <a:chOff x="9029243" y="1936379"/>
            <a:chExt cx="3300509" cy="2039935"/>
          </a:xfrm>
        </p:grpSpPr>
        <p:grpSp>
          <p:nvGrpSpPr>
            <p:cNvPr id="26658" name="Group 26657">
              <a:extLst>
                <a:ext uri="{FF2B5EF4-FFF2-40B4-BE49-F238E27FC236}">
                  <a16:creationId xmlns:a16="http://schemas.microsoft.com/office/drawing/2014/main" id="{603108D0-2DC7-9E59-ADAC-D11BF8E0FE0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29243" y="1936379"/>
              <a:ext cx="1535087" cy="2039935"/>
              <a:chOff x="1043928" y="4359283"/>
              <a:chExt cx="760734" cy="1010919"/>
            </a:xfrm>
          </p:grpSpPr>
          <p:sp>
            <p:nvSpPr>
              <p:cNvPr id="26659" name="Oval 26658">
                <a:extLst>
                  <a:ext uri="{FF2B5EF4-FFF2-40B4-BE49-F238E27FC236}">
                    <a16:creationId xmlns:a16="http://schemas.microsoft.com/office/drawing/2014/main" id="{44C1A42C-9D78-B913-BC6C-97BF7D1071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43928" y="4359283"/>
                <a:ext cx="760734" cy="760734"/>
              </a:xfrm>
              <a:prstGeom prst="ellipse">
                <a:avLst/>
              </a:prstGeom>
              <a:noFill/>
              <a:ln>
                <a:solidFill>
                  <a:srgbClr val="F5540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dirty="0"/>
              </a:p>
            </p:txBody>
          </p:sp>
          <p:grpSp>
            <p:nvGrpSpPr>
              <p:cNvPr id="26660" name="Group 26659">
                <a:extLst>
                  <a:ext uri="{FF2B5EF4-FFF2-40B4-BE49-F238E27FC236}">
                    <a16:creationId xmlns:a16="http://schemas.microsoft.com/office/drawing/2014/main" id="{47EC1872-C96C-32EB-60FB-C663CDEE29B1}"/>
                  </a:ext>
                </a:extLst>
              </p:cNvPr>
              <p:cNvGrpSpPr/>
              <p:nvPr/>
            </p:nvGrpSpPr>
            <p:grpSpPr>
              <a:xfrm>
                <a:off x="1089874" y="4405229"/>
                <a:ext cx="668843" cy="964973"/>
                <a:chOff x="5404129" y="5196851"/>
                <a:chExt cx="668843" cy="964973"/>
              </a:xfrm>
            </p:grpSpPr>
            <p:sp>
              <p:nvSpPr>
                <p:cNvPr id="26661" name="Oval 26660">
                  <a:extLst>
                    <a:ext uri="{FF2B5EF4-FFF2-40B4-BE49-F238E27FC236}">
                      <a16:creationId xmlns:a16="http://schemas.microsoft.com/office/drawing/2014/main" id="{D0F1D63F-62C8-B619-3F3B-B248D98BE81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04129" y="5196851"/>
                  <a:ext cx="668843" cy="668843"/>
                </a:xfrm>
                <a:prstGeom prst="ellipse">
                  <a:avLst/>
                </a:prstGeom>
                <a:solidFill>
                  <a:srgbClr val="F5540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MX" sz="140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26662" name="TextBox 26661">
                  <a:extLst>
                    <a:ext uri="{FF2B5EF4-FFF2-40B4-BE49-F238E27FC236}">
                      <a16:creationId xmlns:a16="http://schemas.microsoft.com/office/drawing/2014/main" id="{A4319C26-F3C6-C941-7B35-1892D91622B1}"/>
                    </a:ext>
                  </a:extLst>
                </p:cNvPr>
                <p:cNvSpPr txBox="1"/>
                <p:nvPr/>
              </p:nvSpPr>
              <p:spPr>
                <a:xfrm>
                  <a:off x="5561806" y="5940449"/>
                  <a:ext cx="422790" cy="2213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MX" sz="800" dirty="0">
                      <a:latin typeface="Avenir Book" panose="02000503020000020003" pitchFamily="2" charset="0"/>
                    </a:rPr>
                    <a:t>Idea</a:t>
                  </a:r>
                </a:p>
              </p:txBody>
            </p:sp>
          </p:grpSp>
        </p:grpSp>
        <p:pic>
          <p:nvPicPr>
            <p:cNvPr id="26669" name="Graphic 26668" descr="Lights On with solid fill">
              <a:extLst>
                <a:ext uri="{FF2B5EF4-FFF2-40B4-BE49-F238E27FC236}">
                  <a16:creationId xmlns:a16="http://schemas.microsoft.com/office/drawing/2014/main" id="{7DEFA0EA-D3C4-DD08-7AE8-2F46E3E62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339586" y="2230116"/>
              <a:ext cx="914400" cy="914400"/>
            </a:xfrm>
            <a:prstGeom prst="rect">
              <a:avLst/>
            </a:prstGeom>
          </p:spPr>
        </p:pic>
        <p:sp>
          <p:nvSpPr>
            <p:cNvPr id="26670" name="TextBox 26669">
              <a:extLst>
                <a:ext uri="{FF2B5EF4-FFF2-40B4-BE49-F238E27FC236}">
                  <a16:creationId xmlns:a16="http://schemas.microsoft.com/office/drawing/2014/main" id="{BC7F1F52-E174-2DC8-BA21-7D7DD45CC01B}"/>
                </a:ext>
              </a:extLst>
            </p:cNvPr>
            <p:cNvSpPr txBox="1"/>
            <p:nvPr/>
          </p:nvSpPr>
          <p:spPr>
            <a:xfrm>
              <a:off x="10564330" y="2256923"/>
              <a:ext cx="17654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MX" sz="800" b="1" dirty="0">
                  <a:latin typeface="Avenir Book" panose="02000503020000020003" pitchFamily="2" charset="0"/>
                </a:rPr>
                <a:t>Exchange of knowledge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754B140-5E6B-DA65-DB22-FEEF81BC77A3}"/>
              </a:ext>
            </a:extLst>
          </p:cNvPr>
          <p:cNvGrpSpPr/>
          <p:nvPr/>
        </p:nvGrpSpPr>
        <p:grpSpPr>
          <a:xfrm>
            <a:off x="387386" y="1059002"/>
            <a:ext cx="1535087" cy="2018234"/>
            <a:chOff x="2845996" y="997835"/>
            <a:chExt cx="1535087" cy="201823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341299F-495E-C2DF-6B73-C875D4C120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45996" y="997835"/>
              <a:ext cx="1535087" cy="1535087"/>
            </a:xfrm>
            <a:prstGeom prst="ellipse">
              <a:avLst/>
            </a:prstGeom>
            <a:noFill/>
            <a:ln>
              <a:solidFill>
                <a:srgbClr val="F502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EE0EC89-5E65-92AB-9A84-28A10D01E42F}"/>
                </a:ext>
              </a:extLst>
            </p:cNvPr>
            <p:cNvGrpSpPr/>
            <p:nvPr/>
          </p:nvGrpSpPr>
          <p:grpSpPr>
            <a:xfrm>
              <a:off x="2938709" y="1090547"/>
              <a:ext cx="1349660" cy="1925522"/>
              <a:chOff x="5404129" y="5196851"/>
              <a:chExt cx="668843" cy="954220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298AE1C-8F7B-EA27-4110-32C56D1DF4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04129" y="5196851"/>
                <a:ext cx="668843" cy="668843"/>
              </a:xfrm>
              <a:prstGeom prst="ellipse">
                <a:avLst/>
              </a:prstGeom>
              <a:solidFill>
                <a:srgbClr val="F5026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sz="1400" dirty="0">
                  <a:solidFill>
                    <a:schemeClr val="bg1"/>
                  </a:solidFill>
                  <a:latin typeface="Avenir Next" panose="020B0503020202020204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C944A26-1E4A-328F-8BE7-BAD8B8DBC112}"/>
                  </a:ext>
                </a:extLst>
              </p:cNvPr>
              <p:cNvSpPr txBox="1"/>
              <p:nvPr/>
            </p:nvSpPr>
            <p:spPr>
              <a:xfrm>
                <a:off x="5547315" y="5952791"/>
                <a:ext cx="369992" cy="198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MX" sz="2000" dirty="0">
                    <a:latin typeface="Avenir Book" panose="02000503020000020003" pitchFamily="2" charset="0"/>
                  </a:rPr>
                  <a:t>Time</a:t>
                </a:r>
              </a:p>
            </p:txBody>
          </p:sp>
        </p:grpSp>
        <p:pic>
          <p:nvPicPr>
            <p:cNvPr id="6" name="Graphic 5" descr="Hourglass Finished outline">
              <a:extLst>
                <a:ext uri="{FF2B5EF4-FFF2-40B4-BE49-F238E27FC236}">
                  <a16:creationId xmlns:a16="http://schemas.microsoft.com/office/drawing/2014/main" id="{2A6E2871-4A87-8F86-6588-0BC7BE932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43748" y="1318376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1463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A02A4CB-A99D-7065-2A22-C91620BF1D8B}"/>
              </a:ext>
            </a:extLst>
          </p:cNvPr>
          <p:cNvGrpSpPr>
            <a:grpSpLocks noChangeAspect="1"/>
          </p:cNvGrpSpPr>
          <p:nvPr/>
        </p:nvGrpSpPr>
        <p:grpSpPr>
          <a:xfrm>
            <a:off x="10648273" y="51684"/>
            <a:ext cx="1297403" cy="1297403"/>
            <a:chOff x="1206691" y="1777805"/>
            <a:chExt cx="3021974" cy="3021974"/>
          </a:xfrm>
        </p:grpSpPr>
        <p:pic>
          <p:nvPicPr>
            <p:cNvPr id="6" name="Picture 5" descr="A person taking a selfie&#10;&#10;Description automatically generated">
              <a:extLst>
                <a:ext uri="{FF2B5EF4-FFF2-40B4-BE49-F238E27FC236}">
                  <a16:creationId xmlns:a16="http://schemas.microsoft.com/office/drawing/2014/main" id="{A568CCA1-25BF-38F7-76CB-497FCEA539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16" b="9559"/>
            <a:stretch/>
          </p:blipFill>
          <p:spPr>
            <a:xfrm>
              <a:off x="1278121" y="1848441"/>
              <a:ext cx="2879115" cy="2880702"/>
            </a:xfrm>
            <a:prstGeom prst="ellipse">
              <a:avLst/>
            </a:prstGeom>
            <a:ln>
              <a:noFill/>
            </a:ln>
            <a:effectLst>
              <a:softEdge rad="52800"/>
            </a:effec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4BE551C-F1E4-D0AF-D00F-0E7AFAF845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6691" y="1777805"/>
              <a:ext cx="3021974" cy="3021974"/>
            </a:xfrm>
            <a:prstGeom prst="ellipse">
              <a:avLst/>
            </a:prstGeom>
            <a:noFill/>
            <a:ln w="57150">
              <a:solidFill>
                <a:srgbClr val="FCAE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F1407BF-4BF4-CF64-78C8-46F5C19EF089}"/>
              </a:ext>
            </a:extLst>
          </p:cNvPr>
          <p:cNvSpPr txBox="1"/>
          <p:nvPr/>
        </p:nvSpPr>
        <p:spPr>
          <a:xfrm>
            <a:off x="246325" y="215995"/>
            <a:ext cx="1406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X" sz="3200" dirty="0">
                <a:latin typeface="Avenir Book" panose="02000503020000020003" pitchFamily="2" charset="0"/>
              </a:rPr>
              <a:t>Career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2365326-F001-DA5D-073E-34FD33D67E53}"/>
              </a:ext>
            </a:extLst>
          </p:cNvPr>
          <p:cNvGrpSpPr>
            <a:grpSpLocks noChangeAspect="1"/>
          </p:cNvGrpSpPr>
          <p:nvPr/>
        </p:nvGrpSpPr>
        <p:grpSpPr>
          <a:xfrm>
            <a:off x="1668930" y="4205471"/>
            <a:ext cx="1335167" cy="1335167"/>
            <a:chOff x="1043928" y="4359283"/>
            <a:chExt cx="760734" cy="76073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F20035F-1C01-6327-3FB5-411FCF3236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3928" y="4359283"/>
              <a:ext cx="760734" cy="760734"/>
            </a:xfrm>
            <a:prstGeom prst="ellipse">
              <a:avLst/>
            </a:prstGeom>
            <a:noFill/>
            <a:ln>
              <a:solidFill>
                <a:srgbClr val="F6560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 dirty="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8827C44-CF8C-8A48-7133-60FB870D7C2F}"/>
                </a:ext>
              </a:extLst>
            </p:cNvPr>
            <p:cNvGrpSpPr/>
            <p:nvPr/>
          </p:nvGrpSpPr>
          <p:grpSpPr>
            <a:xfrm>
              <a:off x="1089874" y="4405229"/>
              <a:ext cx="668843" cy="668843"/>
              <a:chOff x="5404129" y="5196851"/>
              <a:chExt cx="668843" cy="668843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3595524-F98F-03A9-D578-874BB25970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04129" y="5196851"/>
                <a:ext cx="668843" cy="668843"/>
              </a:xfrm>
              <a:prstGeom prst="ellipse">
                <a:avLst/>
              </a:prstGeom>
              <a:solidFill>
                <a:srgbClr val="F6560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sz="14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12EB7CA-AD67-08CB-0152-D215D95B3A71}"/>
                  </a:ext>
                </a:extLst>
              </p:cNvPr>
              <p:cNvSpPr txBox="1"/>
              <p:nvPr/>
            </p:nvSpPr>
            <p:spPr>
              <a:xfrm>
                <a:off x="5473108" y="5392440"/>
                <a:ext cx="530883" cy="2805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MX" sz="2600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2014</a:t>
                </a:r>
              </a:p>
            </p:txBody>
          </p:sp>
        </p:grp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3D936A-BBF2-E141-652E-1945908CECEC}"/>
              </a:ext>
            </a:extLst>
          </p:cNvPr>
          <p:cNvCxnSpPr>
            <a:cxnSpLocks/>
          </p:cNvCxnSpPr>
          <p:nvPr/>
        </p:nvCxnSpPr>
        <p:spPr>
          <a:xfrm>
            <a:off x="2" y="3910887"/>
            <a:ext cx="11990567" cy="0"/>
          </a:xfrm>
          <a:prstGeom prst="line">
            <a:avLst/>
          </a:prstGeom>
          <a:ln w="57150">
            <a:solidFill>
              <a:srgbClr val="F656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134A6C2-C05B-1910-C1C9-D26B4CCD0308}"/>
              </a:ext>
            </a:extLst>
          </p:cNvPr>
          <p:cNvGrpSpPr>
            <a:grpSpLocks noChangeAspect="1"/>
          </p:cNvGrpSpPr>
          <p:nvPr/>
        </p:nvGrpSpPr>
        <p:grpSpPr>
          <a:xfrm>
            <a:off x="3449155" y="2295463"/>
            <a:ext cx="1335167" cy="1335167"/>
            <a:chOff x="1043928" y="4359283"/>
            <a:chExt cx="760734" cy="76073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A2A850E-43A7-909F-879D-647D5D8D93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3928" y="4359283"/>
              <a:ext cx="760734" cy="760734"/>
            </a:xfrm>
            <a:prstGeom prst="ellipse">
              <a:avLst/>
            </a:prstGeom>
            <a:noFill/>
            <a:ln>
              <a:solidFill>
                <a:srgbClr val="FABF0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91BA3D9-8372-B556-533F-B1EFC76A731B}"/>
                </a:ext>
              </a:extLst>
            </p:cNvPr>
            <p:cNvGrpSpPr/>
            <p:nvPr/>
          </p:nvGrpSpPr>
          <p:grpSpPr>
            <a:xfrm>
              <a:off x="1089874" y="4405229"/>
              <a:ext cx="668843" cy="668843"/>
              <a:chOff x="5404129" y="5196851"/>
              <a:chExt cx="668843" cy="668843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0A54D056-6DFD-1DDD-BB81-9E5E59A36E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04129" y="5196851"/>
                <a:ext cx="668843" cy="668843"/>
              </a:xfrm>
              <a:prstGeom prst="ellipse">
                <a:avLst/>
              </a:prstGeom>
              <a:solidFill>
                <a:srgbClr val="FABF0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sz="14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6829EF8-24C9-7F97-2F1B-2160F1096C4D}"/>
                  </a:ext>
                </a:extLst>
              </p:cNvPr>
              <p:cNvSpPr txBox="1"/>
              <p:nvPr/>
            </p:nvSpPr>
            <p:spPr>
              <a:xfrm>
                <a:off x="5473108" y="5392440"/>
                <a:ext cx="530883" cy="2805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MX" sz="2600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2017</a:t>
                </a: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CD67854-949F-75B3-8DED-8C403F961752}"/>
              </a:ext>
            </a:extLst>
          </p:cNvPr>
          <p:cNvGrpSpPr>
            <a:grpSpLocks noChangeAspect="1"/>
          </p:cNvGrpSpPr>
          <p:nvPr/>
        </p:nvGrpSpPr>
        <p:grpSpPr>
          <a:xfrm>
            <a:off x="5259093" y="4205471"/>
            <a:ext cx="1335167" cy="1335167"/>
            <a:chOff x="1043928" y="4359283"/>
            <a:chExt cx="760734" cy="76073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7CE9F23-3B24-93C1-7C50-606DF00326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3928" y="4359283"/>
              <a:ext cx="760734" cy="760734"/>
            </a:xfrm>
            <a:prstGeom prst="ellipse">
              <a:avLst/>
            </a:prstGeom>
            <a:noFill/>
            <a:ln>
              <a:solidFill>
                <a:srgbClr val="F502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 dirty="0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ED35590-D56D-DFA9-C0B2-A931BAF4DAE1}"/>
                </a:ext>
              </a:extLst>
            </p:cNvPr>
            <p:cNvGrpSpPr/>
            <p:nvPr/>
          </p:nvGrpSpPr>
          <p:grpSpPr>
            <a:xfrm>
              <a:off x="1089874" y="4405229"/>
              <a:ext cx="668843" cy="668843"/>
              <a:chOff x="5404129" y="5196851"/>
              <a:chExt cx="668843" cy="668843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450DA21C-EB1D-DDB4-635C-6316D67538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04129" y="5196851"/>
                <a:ext cx="668843" cy="668843"/>
              </a:xfrm>
              <a:prstGeom prst="ellipse">
                <a:avLst/>
              </a:prstGeom>
              <a:solidFill>
                <a:srgbClr val="F5026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sz="14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FAFF63D-946B-8AF4-8E8A-FD19136B75B7}"/>
                  </a:ext>
                </a:extLst>
              </p:cNvPr>
              <p:cNvSpPr txBox="1"/>
              <p:nvPr/>
            </p:nvSpPr>
            <p:spPr>
              <a:xfrm>
                <a:off x="5473108" y="5392440"/>
                <a:ext cx="530883" cy="2805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MX" sz="2600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2020</a:t>
                </a: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3B2FD8C-95A3-ED2D-A942-B6CCE47179F4}"/>
              </a:ext>
            </a:extLst>
          </p:cNvPr>
          <p:cNvGrpSpPr>
            <a:grpSpLocks noChangeAspect="1"/>
          </p:cNvGrpSpPr>
          <p:nvPr/>
        </p:nvGrpSpPr>
        <p:grpSpPr>
          <a:xfrm>
            <a:off x="7499399" y="2287135"/>
            <a:ext cx="1335167" cy="1335167"/>
            <a:chOff x="1043928" y="4359283"/>
            <a:chExt cx="760734" cy="760734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1AF2939-440F-7D58-8E21-0B2B12815C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3928" y="4359283"/>
              <a:ext cx="760734" cy="760734"/>
            </a:xfrm>
            <a:prstGeom prst="ellipse">
              <a:avLst/>
            </a:prstGeom>
            <a:noFill/>
            <a:ln>
              <a:solidFill>
                <a:srgbClr val="F6560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D325971-B630-BB1C-2425-79F3A1936CA0}"/>
                </a:ext>
              </a:extLst>
            </p:cNvPr>
            <p:cNvGrpSpPr/>
            <p:nvPr/>
          </p:nvGrpSpPr>
          <p:grpSpPr>
            <a:xfrm>
              <a:off x="1089874" y="4405228"/>
              <a:ext cx="668843" cy="668843"/>
              <a:chOff x="5404129" y="5196850"/>
              <a:chExt cx="668843" cy="668843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E768E8B4-6DD2-993B-33B8-2AF1750307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04129" y="5196850"/>
                <a:ext cx="668843" cy="668843"/>
              </a:xfrm>
              <a:prstGeom prst="ellipse">
                <a:avLst/>
              </a:prstGeom>
              <a:solidFill>
                <a:srgbClr val="F6560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sz="14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986D605-ADE1-676F-61A4-9BA097010A8D}"/>
                  </a:ext>
                </a:extLst>
              </p:cNvPr>
              <p:cNvSpPr txBox="1"/>
              <p:nvPr/>
            </p:nvSpPr>
            <p:spPr>
              <a:xfrm>
                <a:off x="5473108" y="5392440"/>
                <a:ext cx="530883" cy="2805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MX" sz="2600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2023</a:t>
                </a:r>
              </a:p>
            </p:txBody>
          </p:sp>
        </p:grpSp>
      </p:grpSp>
      <p:sp>
        <p:nvSpPr>
          <p:cNvPr id="37" name="Chevron 36">
            <a:extLst>
              <a:ext uri="{FF2B5EF4-FFF2-40B4-BE49-F238E27FC236}">
                <a16:creationId xmlns:a16="http://schemas.microsoft.com/office/drawing/2014/main" id="{0A1EF4CE-E2D2-9140-2395-45A8851ACC13}"/>
              </a:ext>
            </a:extLst>
          </p:cNvPr>
          <p:cNvSpPr/>
          <p:nvPr/>
        </p:nvSpPr>
        <p:spPr>
          <a:xfrm>
            <a:off x="1374838" y="3602368"/>
            <a:ext cx="361959" cy="640865"/>
          </a:xfrm>
          <a:prstGeom prst="chevron">
            <a:avLst>
              <a:gd name="adj" fmla="val 83378"/>
            </a:avLst>
          </a:prstGeom>
          <a:solidFill>
            <a:srgbClr val="F65609"/>
          </a:solidFill>
          <a:ln>
            <a:solidFill>
              <a:srgbClr val="F656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CD9D1DF-B945-E9D0-D0B0-B84967C75AF7}"/>
              </a:ext>
            </a:extLst>
          </p:cNvPr>
          <p:cNvSpPr txBox="1"/>
          <p:nvPr/>
        </p:nvSpPr>
        <p:spPr>
          <a:xfrm>
            <a:off x="1799682" y="1134255"/>
            <a:ext cx="1027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1600" b="1" dirty="0">
                <a:latin typeface="Avenir Book" panose="02000503020000020003" pitchFamily="2" charset="0"/>
              </a:rPr>
              <a:t>BSc in Physics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31CBB78-656A-1181-33CD-D718CCB44002}"/>
              </a:ext>
            </a:extLst>
          </p:cNvPr>
          <p:cNvCxnSpPr>
            <a:cxnSpLocks/>
          </p:cNvCxnSpPr>
          <p:nvPr/>
        </p:nvCxnSpPr>
        <p:spPr>
          <a:xfrm>
            <a:off x="2313588" y="3910491"/>
            <a:ext cx="0" cy="165827"/>
          </a:xfrm>
          <a:prstGeom prst="line">
            <a:avLst/>
          </a:prstGeom>
          <a:ln w="57150">
            <a:solidFill>
              <a:srgbClr val="F656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408CD77-11B5-3B81-835E-2EB53F67345C}"/>
              </a:ext>
            </a:extLst>
          </p:cNvPr>
          <p:cNvCxnSpPr>
            <a:cxnSpLocks/>
          </p:cNvCxnSpPr>
          <p:nvPr/>
        </p:nvCxnSpPr>
        <p:spPr>
          <a:xfrm>
            <a:off x="4076969" y="3729161"/>
            <a:ext cx="0" cy="165827"/>
          </a:xfrm>
          <a:prstGeom prst="line">
            <a:avLst/>
          </a:prstGeom>
          <a:ln w="57150">
            <a:solidFill>
              <a:srgbClr val="F656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4CB4EDA0-9061-22DB-71CE-221AE2020632}"/>
              </a:ext>
            </a:extLst>
          </p:cNvPr>
          <p:cNvSpPr txBox="1"/>
          <p:nvPr/>
        </p:nvSpPr>
        <p:spPr>
          <a:xfrm>
            <a:off x="3477006" y="4045177"/>
            <a:ext cx="1027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1600" b="1" dirty="0">
                <a:latin typeface="Avenir Book" panose="02000503020000020003" pitchFamily="2" charset="0"/>
              </a:rPr>
              <a:t>MSc in Physics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F4F07FC-BF1D-2629-8F28-FA899BC87D07}"/>
              </a:ext>
            </a:extLst>
          </p:cNvPr>
          <p:cNvCxnSpPr>
            <a:cxnSpLocks/>
          </p:cNvCxnSpPr>
          <p:nvPr/>
        </p:nvCxnSpPr>
        <p:spPr>
          <a:xfrm>
            <a:off x="5965295" y="3933572"/>
            <a:ext cx="0" cy="165827"/>
          </a:xfrm>
          <a:prstGeom prst="line">
            <a:avLst/>
          </a:prstGeom>
          <a:ln w="57150">
            <a:solidFill>
              <a:srgbClr val="F656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1D294A0-B5B8-560B-CAE0-322218D0376D}"/>
              </a:ext>
            </a:extLst>
          </p:cNvPr>
          <p:cNvSpPr txBox="1"/>
          <p:nvPr/>
        </p:nvSpPr>
        <p:spPr>
          <a:xfrm>
            <a:off x="5375206" y="1134255"/>
            <a:ext cx="1027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1600" b="1" dirty="0">
                <a:latin typeface="Avenir Book" panose="02000503020000020003" pitchFamily="2" charset="0"/>
              </a:rPr>
              <a:t>PhD in Physics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9803F22-D537-8A82-8119-462DD3C2B3E0}"/>
              </a:ext>
            </a:extLst>
          </p:cNvPr>
          <p:cNvCxnSpPr>
            <a:cxnSpLocks/>
          </p:cNvCxnSpPr>
          <p:nvPr/>
        </p:nvCxnSpPr>
        <p:spPr>
          <a:xfrm>
            <a:off x="8157705" y="3729453"/>
            <a:ext cx="0" cy="165827"/>
          </a:xfrm>
          <a:prstGeom prst="line">
            <a:avLst/>
          </a:prstGeom>
          <a:ln w="57150">
            <a:solidFill>
              <a:srgbClr val="F656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0B7754B8-4624-2FF7-A480-E8C82BD6E5DC}"/>
              </a:ext>
            </a:extLst>
          </p:cNvPr>
          <p:cNvSpPr txBox="1"/>
          <p:nvPr/>
        </p:nvSpPr>
        <p:spPr>
          <a:xfrm>
            <a:off x="7220309" y="4045178"/>
            <a:ext cx="1874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1600" b="1" dirty="0">
                <a:latin typeface="Avenir Book" panose="02000503020000020003" pitchFamily="2" charset="0"/>
              </a:rPr>
              <a:t>Postdoctoral researcher</a:t>
            </a:r>
          </a:p>
        </p:txBody>
      </p:sp>
      <p:sp>
        <p:nvSpPr>
          <p:cNvPr id="50" name="Chevron 49">
            <a:extLst>
              <a:ext uri="{FF2B5EF4-FFF2-40B4-BE49-F238E27FC236}">
                <a16:creationId xmlns:a16="http://schemas.microsoft.com/office/drawing/2014/main" id="{53503FCA-1327-393C-2534-CAA2B60F8C2A}"/>
              </a:ext>
            </a:extLst>
          </p:cNvPr>
          <p:cNvSpPr/>
          <p:nvPr/>
        </p:nvSpPr>
        <p:spPr>
          <a:xfrm>
            <a:off x="6525793" y="3602369"/>
            <a:ext cx="361959" cy="640865"/>
          </a:xfrm>
          <a:prstGeom prst="chevron">
            <a:avLst>
              <a:gd name="adj" fmla="val 83378"/>
            </a:avLst>
          </a:prstGeom>
          <a:solidFill>
            <a:srgbClr val="F65609"/>
          </a:solidFill>
          <a:ln>
            <a:solidFill>
              <a:srgbClr val="F656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>
              <a:solidFill>
                <a:schemeClr val="tx1"/>
              </a:solidFill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5DFCDF8-DF27-581F-8D43-27FF70DE43FC}"/>
              </a:ext>
            </a:extLst>
          </p:cNvPr>
          <p:cNvGrpSpPr/>
          <p:nvPr/>
        </p:nvGrpSpPr>
        <p:grpSpPr>
          <a:xfrm>
            <a:off x="4832241" y="1878322"/>
            <a:ext cx="2406249" cy="523220"/>
            <a:chOff x="4692054" y="4357063"/>
            <a:chExt cx="2406249" cy="523219"/>
          </a:xfrm>
        </p:grpSpPr>
        <p:pic>
          <p:nvPicPr>
            <p:cNvPr id="54" name="Graphic 53" descr="Marker with solid fill">
              <a:extLst>
                <a:ext uri="{FF2B5EF4-FFF2-40B4-BE49-F238E27FC236}">
                  <a16:creationId xmlns:a16="http://schemas.microsoft.com/office/drawing/2014/main" id="{6E7EAB1F-5496-43DE-883E-A6338D864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92054" y="4364345"/>
              <a:ext cx="418962" cy="41896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941D903-4C4A-95CA-B4F8-A1B01EAADF53}"/>
                </a:ext>
              </a:extLst>
            </p:cNvPr>
            <p:cNvSpPr txBox="1"/>
            <p:nvPr/>
          </p:nvSpPr>
          <p:spPr>
            <a:xfrm>
              <a:off x="5007109" y="4357063"/>
              <a:ext cx="2091194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venir Book" panose="02000503020000020003" pitchFamily="2" charset="0"/>
                </a:rPr>
                <a:t>Université Paris-</a:t>
              </a:r>
              <a:r>
                <a:rPr lang="en-US" sz="1400" dirty="0" err="1">
                  <a:latin typeface="Avenir Book" panose="02000503020000020003" pitchFamily="2" charset="0"/>
                </a:rPr>
                <a:t>Saclay</a:t>
              </a:r>
              <a:r>
                <a:rPr lang="en-US" sz="1400" dirty="0">
                  <a:latin typeface="Avenir Book" panose="02000503020000020003" pitchFamily="2" charset="0"/>
                </a:rPr>
                <a:t>, France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D14F327-731C-B2ED-597D-37AF794AFF68}"/>
              </a:ext>
            </a:extLst>
          </p:cNvPr>
          <p:cNvGrpSpPr/>
          <p:nvPr/>
        </p:nvGrpSpPr>
        <p:grpSpPr>
          <a:xfrm>
            <a:off x="1283299" y="1880896"/>
            <a:ext cx="2307493" cy="418963"/>
            <a:chOff x="589734" y="4491431"/>
            <a:chExt cx="2307493" cy="418962"/>
          </a:xfrm>
        </p:grpSpPr>
        <p:pic>
          <p:nvPicPr>
            <p:cNvPr id="56" name="Graphic 55" descr="Marker with solid fill">
              <a:extLst>
                <a:ext uri="{FF2B5EF4-FFF2-40B4-BE49-F238E27FC236}">
                  <a16:creationId xmlns:a16="http://schemas.microsoft.com/office/drawing/2014/main" id="{88B0BC99-1E78-71F1-8D03-46ED2E81D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89734" y="4491431"/>
              <a:ext cx="418962" cy="418962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154B6C1-D4DE-5253-FCB4-275639494E2A}"/>
                </a:ext>
              </a:extLst>
            </p:cNvPr>
            <p:cNvSpPr txBox="1"/>
            <p:nvPr/>
          </p:nvSpPr>
          <p:spPr>
            <a:xfrm>
              <a:off x="895357" y="4538718"/>
              <a:ext cx="200187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Avenir Book" panose="02000503020000020003" pitchFamily="2" charset="0"/>
                </a:rPr>
                <a:t>UAEMex</a:t>
              </a:r>
              <a:r>
                <a:rPr lang="en-US" sz="1400" dirty="0">
                  <a:latin typeface="Avenir Book" panose="02000503020000020003" pitchFamily="2" charset="0"/>
                </a:rPr>
                <a:t>, Mexico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896C0D7-5424-3083-1212-8FB453E827F1}"/>
              </a:ext>
            </a:extLst>
          </p:cNvPr>
          <p:cNvGrpSpPr/>
          <p:nvPr/>
        </p:nvGrpSpPr>
        <p:grpSpPr>
          <a:xfrm>
            <a:off x="2988524" y="4706554"/>
            <a:ext cx="2318203" cy="418962"/>
            <a:chOff x="2589479" y="1735041"/>
            <a:chExt cx="2318202" cy="418962"/>
          </a:xfrm>
        </p:grpSpPr>
        <p:pic>
          <p:nvPicPr>
            <p:cNvPr id="58" name="Graphic 57" descr="Marker with solid fill">
              <a:extLst>
                <a:ext uri="{FF2B5EF4-FFF2-40B4-BE49-F238E27FC236}">
                  <a16:creationId xmlns:a16="http://schemas.microsoft.com/office/drawing/2014/main" id="{3AE0DB02-3E19-3E6D-E83F-7EEF0C8B7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589479" y="1735041"/>
              <a:ext cx="418962" cy="418962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AEA5932-32DC-46EC-0965-50425DFEB165}"/>
                </a:ext>
              </a:extLst>
            </p:cNvPr>
            <p:cNvSpPr txBox="1"/>
            <p:nvPr/>
          </p:nvSpPr>
          <p:spPr>
            <a:xfrm>
              <a:off x="2905811" y="1781989"/>
              <a:ext cx="20018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venir Book" panose="02000503020000020003" pitchFamily="2" charset="0"/>
                </a:rPr>
                <a:t>UNAM, Mexico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0C98EFB-705C-A5F5-137B-EC9B812C2A37}"/>
              </a:ext>
            </a:extLst>
          </p:cNvPr>
          <p:cNvGrpSpPr/>
          <p:nvPr/>
        </p:nvGrpSpPr>
        <p:grpSpPr>
          <a:xfrm>
            <a:off x="7058369" y="4655902"/>
            <a:ext cx="2406249" cy="523220"/>
            <a:chOff x="4692054" y="4357063"/>
            <a:chExt cx="2406249" cy="523220"/>
          </a:xfrm>
        </p:grpSpPr>
        <p:pic>
          <p:nvPicPr>
            <p:cNvPr id="26624" name="Graphic 26623" descr="Marker with solid fill">
              <a:extLst>
                <a:ext uri="{FF2B5EF4-FFF2-40B4-BE49-F238E27FC236}">
                  <a16:creationId xmlns:a16="http://schemas.microsoft.com/office/drawing/2014/main" id="{6C4F4418-272C-E75E-5203-907A09DB1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92054" y="4399070"/>
              <a:ext cx="418962" cy="418962"/>
            </a:xfrm>
            <a:prstGeom prst="rect">
              <a:avLst/>
            </a:prstGeom>
          </p:spPr>
        </p:pic>
        <p:sp>
          <p:nvSpPr>
            <p:cNvPr id="26625" name="TextBox 26624">
              <a:extLst>
                <a:ext uri="{FF2B5EF4-FFF2-40B4-BE49-F238E27FC236}">
                  <a16:creationId xmlns:a16="http://schemas.microsoft.com/office/drawing/2014/main" id="{F1F55ADC-AB5F-8398-2539-D63FE2189330}"/>
                </a:ext>
              </a:extLst>
            </p:cNvPr>
            <p:cNvSpPr txBox="1"/>
            <p:nvPr/>
          </p:nvSpPr>
          <p:spPr>
            <a:xfrm>
              <a:off x="5007109" y="4357063"/>
              <a:ext cx="20911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venir Book" panose="02000503020000020003" pitchFamily="2" charset="0"/>
                </a:rPr>
                <a:t>Utrecht University, SCMB, Netherlands</a:t>
              </a:r>
            </a:p>
          </p:txBody>
        </p:sp>
      </p:grpSp>
      <p:sp>
        <p:nvSpPr>
          <p:cNvPr id="26632" name="Chevron 26631">
            <a:extLst>
              <a:ext uri="{FF2B5EF4-FFF2-40B4-BE49-F238E27FC236}">
                <a16:creationId xmlns:a16="http://schemas.microsoft.com/office/drawing/2014/main" id="{98A9A579-6F0F-C0F7-00F3-512246411953}"/>
              </a:ext>
            </a:extLst>
          </p:cNvPr>
          <p:cNvSpPr/>
          <p:nvPr/>
        </p:nvSpPr>
        <p:spPr>
          <a:xfrm>
            <a:off x="11653830" y="3602368"/>
            <a:ext cx="361959" cy="640865"/>
          </a:xfrm>
          <a:prstGeom prst="chevron">
            <a:avLst>
              <a:gd name="adj" fmla="val 83378"/>
            </a:avLst>
          </a:prstGeom>
          <a:solidFill>
            <a:srgbClr val="F65609"/>
          </a:solidFill>
          <a:ln>
            <a:solidFill>
              <a:srgbClr val="F656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>
              <a:solidFill>
                <a:schemeClr val="tx1"/>
              </a:solidFill>
            </a:endParaRPr>
          </a:p>
        </p:txBody>
      </p:sp>
      <p:sp>
        <p:nvSpPr>
          <p:cNvPr id="26633" name="TextBox 26632">
            <a:extLst>
              <a:ext uri="{FF2B5EF4-FFF2-40B4-BE49-F238E27FC236}">
                <a16:creationId xmlns:a16="http://schemas.microsoft.com/office/drawing/2014/main" id="{CF68AF9A-BFEB-C856-67AD-230FC4626BB6}"/>
              </a:ext>
            </a:extLst>
          </p:cNvPr>
          <p:cNvSpPr txBox="1"/>
          <p:nvPr/>
        </p:nvSpPr>
        <p:spPr>
          <a:xfrm>
            <a:off x="9120264" y="1134255"/>
            <a:ext cx="1874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1600" b="1" dirty="0">
                <a:latin typeface="Avenir Book" panose="02000503020000020003" pitchFamily="2" charset="0"/>
              </a:rPr>
              <a:t>Postdoctoral researcher </a:t>
            </a:r>
          </a:p>
          <a:p>
            <a:pPr algn="ctr"/>
            <a:r>
              <a:rPr lang="en-MX" sz="1600" b="1" dirty="0">
                <a:latin typeface="Avenir Book" panose="02000503020000020003" pitchFamily="2" charset="0"/>
              </a:rPr>
              <a:t>MSCA</a:t>
            </a:r>
          </a:p>
        </p:txBody>
      </p:sp>
      <p:grpSp>
        <p:nvGrpSpPr>
          <p:cNvPr id="26634" name="Group 26633">
            <a:extLst>
              <a:ext uri="{FF2B5EF4-FFF2-40B4-BE49-F238E27FC236}">
                <a16:creationId xmlns:a16="http://schemas.microsoft.com/office/drawing/2014/main" id="{409DAA20-921D-1B1D-0302-AFD0E1DD08A7}"/>
              </a:ext>
            </a:extLst>
          </p:cNvPr>
          <p:cNvGrpSpPr/>
          <p:nvPr/>
        </p:nvGrpSpPr>
        <p:grpSpPr>
          <a:xfrm>
            <a:off x="9109191" y="1892931"/>
            <a:ext cx="2031999" cy="523220"/>
            <a:chOff x="4692054" y="4357063"/>
            <a:chExt cx="2031998" cy="523220"/>
          </a:xfrm>
        </p:grpSpPr>
        <p:pic>
          <p:nvPicPr>
            <p:cNvPr id="26635" name="Graphic 26634" descr="Marker with solid fill">
              <a:extLst>
                <a:ext uri="{FF2B5EF4-FFF2-40B4-BE49-F238E27FC236}">
                  <a16:creationId xmlns:a16="http://schemas.microsoft.com/office/drawing/2014/main" id="{45C7E081-2197-16CC-B5C0-CA6B298B6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92054" y="4364345"/>
              <a:ext cx="418962" cy="418962"/>
            </a:xfrm>
            <a:prstGeom prst="rect">
              <a:avLst/>
            </a:prstGeom>
          </p:spPr>
        </p:pic>
        <p:sp>
          <p:nvSpPr>
            <p:cNvPr id="26636" name="TextBox 26635">
              <a:extLst>
                <a:ext uri="{FF2B5EF4-FFF2-40B4-BE49-F238E27FC236}">
                  <a16:creationId xmlns:a16="http://schemas.microsoft.com/office/drawing/2014/main" id="{70C81CCA-D05A-DB78-BC68-37EDC90DF8FB}"/>
                </a:ext>
              </a:extLst>
            </p:cNvPr>
            <p:cNvSpPr txBox="1"/>
            <p:nvPr/>
          </p:nvSpPr>
          <p:spPr>
            <a:xfrm>
              <a:off x="5007109" y="4357063"/>
              <a:ext cx="17169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venir Book" panose="02000503020000020003" pitchFamily="2" charset="0"/>
                </a:rPr>
                <a:t>Sapienza University, Italy</a:t>
              </a:r>
            </a:p>
          </p:txBody>
        </p:sp>
      </p:grpSp>
      <p:cxnSp>
        <p:nvCxnSpPr>
          <p:cNvPr id="26639" name="Straight Connector 26638">
            <a:extLst>
              <a:ext uri="{FF2B5EF4-FFF2-40B4-BE49-F238E27FC236}">
                <a16:creationId xmlns:a16="http://schemas.microsoft.com/office/drawing/2014/main" id="{FED9115A-CAF6-4C97-7D0C-71088B997B2D}"/>
              </a:ext>
            </a:extLst>
          </p:cNvPr>
          <p:cNvCxnSpPr>
            <a:cxnSpLocks/>
          </p:cNvCxnSpPr>
          <p:nvPr/>
        </p:nvCxnSpPr>
        <p:spPr>
          <a:xfrm>
            <a:off x="10544443" y="3933572"/>
            <a:ext cx="0" cy="165827"/>
          </a:xfrm>
          <a:prstGeom prst="line">
            <a:avLst/>
          </a:prstGeom>
          <a:ln w="57150">
            <a:solidFill>
              <a:srgbClr val="F656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40" name="Picture 26639">
            <a:extLst>
              <a:ext uri="{FF2B5EF4-FFF2-40B4-BE49-F238E27FC236}">
                <a16:creationId xmlns:a16="http://schemas.microsoft.com/office/drawing/2014/main" id="{2C808439-4676-F1A3-464B-DBBF55B213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348" y="2705715"/>
            <a:ext cx="1355397" cy="1355397"/>
          </a:xfrm>
          <a:prstGeom prst="rect">
            <a:avLst/>
          </a:prstGeom>
        </p:spPr>
      </p:pic>
      <p:pic>
        <p:nvPicPr>
          <p:cNvPr id="26642" name="Picture 26641">
            <a:extLst>
              <a:ext uri="{FF2B5EF4-FFF2-40B4-BE49-F238E27FC236}">
                <a16:creationId xmlns:a16="http://schemas.microsoft.com/office/drawing/2014/main" id="{B41688C7-A470-B094-2D21-7E71B2F235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303" t="10069" r="9297" b="14970"/>
          <a:stretch/>
        </p:blipFill>
        <p:spPr>
          <a:xfrm>
            <a:off x="3590791" y="5668601"/>
            <a:ext cx="852916" cy="804088"/>
          </a:xfrm>
          <a:prstGeom prst="rect">
            <a:avLst/>
          </a:prstGeom>
        </p:spPr>
      </p:pic>
      <p:pic>
        <p:nvPicPr>
          <p:cNvPr id="26644" name="Picture 26643">
            <a:extLst>
              <a:ext uri="{FF2B5EF4-FFF2-40B4-BE49-F238E27FC236}">
                <a16:creationId xmlns:a16="http://schemas.microsoft.com/office/drawing/2014/main" id="{B2CA657C-078A-F348-1862-1D6E77B70D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6508" y="2881628"/>
            <a:ext cx="726555" cy="744361"/>
          </a:xfrm>
          <a:prstGeom prst="rect">
            <a:avLst/>
          </a:prstGeom>
        </p:spPr>
      </p:pic>
      <p:pic>
        <p:nvPicPr>
          <p:cNvPr id="26645" name="Picture 37">
            <a:extLst>
              <a:ext uri="{FF2B5EF4-FFF2-40B4-BE49-F238E27FC236}">
                <a16:creationId xmlns:a16="http://schemas.microsoft.com/office/drawing/2014/main" id="{03DC6C86-FF1C-E49E-283A-8CE08C456B1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66868" t="-534" r="12042" b="23680"/>
          <a:stretch/>
        </p:blipFill>
        <p:spPr>
          <a:xfrm>
            <a:off x="7663282" y="5721863"/>
            <a:ext cx="988847" cy="950287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8E7DAE6-D631-258A-EA28-10F06BEC4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1" y="2344203"/>
            <a:ext cx="1319431" cy="13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F86BD1-8632-3EDE-58B2-C1C16FFC2314}"/>
              </a:ext>
            </a:extLst>
          </p:cNvPr>
          <p:cNvSpPr txBox="1"/>
          <p:nvPr/>
        </p:nvSpPr>
        <p:spPr>
          <a:xfrm>
            <a:off x="299861" y="1934938"/>
            <a:ext cx="9112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1600" dirty="0">
                <a:latin typeface="Avenir Book" panose="02000503020000020003" pitchFamily="2" charset="0"/>
              </a:rPr>
              <a:t>Mexico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5919AE3-0CC2-50A5-3AB6-0464B71E13A1}"/>
              </a:ext>
            </a:extLst>
          </p:cNvPr>
          <p:cNvCxnSpPr>
            <a:cxnSpLocks/>
          </p:cNvCxnSpPr>
          <p:nvPr/>
        </p:nvCxnSpPr>
        <p:spPr>
          <a:xfrm>
            <a:off x="708537" y="3934439"/>
            <a:ext cx="0" cy="165827"/>
          </a:xfrm>
          <a:prstGeom prst="line">
            <a:avLst/>
          </a:prstGeom>
          <a:ln w="57150">
            <a:solidFill>
              <a:srgbClr val="F656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 descr="Marker with solid fill">
            <a:extLst>
              <a:ext uri="{FF2B5EF4-FFF2-40B4-BE49-F238E27FC236}">
                <a16:creationId xmlns:a16="http://schemas.microsoft.com/office/drawing/2014/main" id="{AD4743AF-7D44-3406-B718-4965215B35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733" y="1888105"/>
            <a:ext cx="418963" cy="418963"/>
          </a:xfrm>
          <a:prstGeom prst="rect">
            <a:avLst/>
          </a:prstGeom>
        </p:spPr>
      </p:pic>
      <p:pic>
        <p:nvPicPr>
          <p:cNvPr id="2050" name="Picture 2" descr="KcsA potassium channel - Wikipedia">
            <a:extLst>
              <a:ext uri="{FF2B5EF4-FFF2-40B4-BE49-F238E27FC236}">
                <a16:creationId xmlns:a16="http://schemas.microsoft.com/office/drawing/2014/main" id="{25955065-11BB-5C82-848F-23F0754B8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277" y="2661811"/>
            <a:ext cx="863809" cy="115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iffel tower - Free buildings icons">
            <a:extLst>
              <a:ext uri="{FF2B5EF4-FFF2-40B4-BE49-F238E27FC236}">
                <a16:creationId xmlns:a16="http://schemas.microsoft.com/office/drawing/2014/main" id="{8A6C7051-3227-682F-E3BB-6C89D2B7D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071" y="2964199"/>
            <a:ext cx="915512" cy="91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Graphic 52" descr="Windmill outline">
            <a:extLst>
              <a:ext uri="{FF2B5EF4-FFF2-40B4-BE49-F238E27FC236}">
                <a16:creationId xmlns:a16="http://schemas.microsoft.com/office/drawing/2014/main" id="{FE41A59F-7230-A06A-6D1C-DE842C250E9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765349" y="3099993"/>
            <a:ext cx="789891" cy="789891"/>
          </a:xfrm>
          <a:prstGeom prst="rect">
            <a:avLst/>
          </a:prstGeom>
        </p:spPr>
      </p:pic>
      <p:pic>
        <p:nvPicPr>
          <p:cNvPr id="2054" name="Picture 6" descr="colosseum Icon - Free PNG &amp; SVG 454590 - Noun Project">
            <a:extLst>
              <a:ext uri="{FF2B5EF4-FFF2-40B4-BE49-F238E27FC236}">
                <a16:creationId xmlns:a16="http://schemas.microsoft.com/office/drawing/2014/main" id="{452B06F8-1AD7-B024-391D-CB89B4479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566" y="2901242"/>
            <a:ext cx="1171929" cy="117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SCA">
            <a:extLst>
              <a:ext uri="{FF2B5EF4-FFF2-40B4-BE49-F238E27FC236}">
                <a16:creationId xmlns:a16="http://schemas.microsoft.com/office/drawing/2014/main" id="{953813BC-1EE2-F6F9-4545-2F17DBD15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824" y="4205598"/>
            <a:ext cx="1075731" cy="104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63FDA5-7F77-04D4-B32C-FE009A794E30}"/>
              </a:ext>
            </a:extLst>
          </p:cNvPr>
          <p:cNvSpPr txBox="1"/>
          <p:nvPr/>
        </p:nvSpPr>
        <p:spPr>
          <a:xfrm>
            <a:off x="1757328" y="2490143"/>
            <a:ext cx="14013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65609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Ionic channels</a:t>
            </a:r>
            <a:endParaRPr lang="en-MX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DC9C84-45C0-5B2E-3F07-C65CFA8ED4E3}"/>
              </a:ext>
            </a:extLst>
          </p:cNvPr>
          <p:cNvSpPr txBox="1"/>
          <p:nvPr/>
        </p:nvSpPr>
        <p:spPr>
          <a:xfrm>
            <a:off x="3215246" y="5208491"/>
            <a:ext cx="18618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F65609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Diblock</a:t>
            </a:r>
            <a:r>
              <a:rPr lang="en-US" sz="1400" dirty="0">
                <a:solidFill>
                  <a:srgbClr val="F65609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 copolymers</a:t>
            </a:r>
            <a:endParaRPr lang="en-MX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532F64-69A8-0AB4-FFAA-B9ADDE78F22A}"/>
              </a:ext>
            </a:extLst>
          </p:cNvPr>
          <p:cNvSpPr txBox="1"/>
          <p:nvPr/>
        </p:nvSpPr>
        <p:spPr>
          <a:xfrm>
            <a:off x="5361333" y="2452936"/>
            <a:ext cx="13847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F65609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Glassy colloids</a:t>
            </a:r>
            <a:endParaRPr lang="en-MX" sz="1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CBC3A24-B165-34B7-4972-0794292EB8E6}"/>
              </a:ext>
            </a:extLst>
          </p:cNvPr>
          <p:cNvSpPr txBox="1"/>
          <p:nvPr/>
        </p:nvSpPr>
        <p:spPr>
          <a:xfrm>
            <a:off x="7267849" y="5237488"/>
            <a:ext cx="14721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F65609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Self assembly</a:t>
            </a:r>
            <a:endParaRPr lang="en-MX" sz="1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126E4B1-9BBA-27A0-CE85-B0926FBD383C}"/>
              </a:ext>
            </a:extLst>
          </p:cNvPr>
          <p:cNvSpPr txBox="1"/>
          <p:nvPr/>
        </p:nvSpPr>
        <p:spPr>
          <a:xfrm>
            <a:off x="10977069" y="3182378"/>
            <a:ext cx="10682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65609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Microgel particles</a:t>
            </a:r>
            <a:endParaRPr lang="en-MX" sz="1400" dirty="0"/>
          </a:p>
        </p:txBody>
      </p:sp>
      <p:pic>
        <p:nvPicPr>
          <p:cNvPr id="47" name="Graphic 46" descr="Laptop outline">
            <a:extLst>
              <a:ext uri="{FF2B5EF4-FFF2-40B4-BE49-F238E27FC236}">
                <a16:creationId xmlns:a16="http://schemas.microsoft.com/office/drawing/2014/main" id="{883993FA-44DA-D415-3273-FB7AA32DE77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638800" y="29718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42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43" grpId="0"/>
      <p:bldP spid="46" grpId="0"/>
      <p:bldP spid="49" grpId="0"/>
      <p:bldP spid="50" grpId="0" animBg="1"/>
      <p:bldP spid="26632" grpId="0" animBg="1"/>
      <p:bldP spid="26633" grpId="0"/>
      <p:bldP spid="3" grpId="0"/>
      <p:bldP spid="8" grpId="0"/>
      <p:bldP spid="10" grpId="0"/>
      <p:bldP spid="39" grpId="0"/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A02A4CB-A99D-7065-2A22-C91620BF1D8B}"/>
              </a:ext>
            </a:extLst>
          </p:cNvPr>
          <p:cNvGrpSpPr>
            <a:grpSpLocks noChangeAspect="1"/>
          </p:cNvGrpSpPr>
          <p:nvPr/>
        </p:nvGrpSpPr>
        <p:grpSpPr>
          <a:xfrm>
            <a:off x="10648273" y="51684"/>
            <a:ext cx="1297403" cy="1297403"/>
            <a:chOff x="1206691" y="1777805"/>
            <a:chExt cx="3021974" cy="3021974"/>
          </a:xfrm>
        </p:grpSpPr>
        <p:pic>
          <p:nvPicPr>
            <p:cNvPr id="6" name="Picture 5" descr="A person taking a selfie&#10;&#10;Description automatically generated">
              <a:extLst>
                <a:ext uri="{FF2B5EF4-FFF2-40B4-BE49-F238E27FC236}">
                  <a16:creationId xmlns:a16="http://schemas.microsoft.com/office/drawing/2014/main" id="{A568CCA1-25BF-38F7-76CB-497FCEA539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16" b="9559"/>
            <a:stretch/>
          </p:blipFill>
          <p:spPr>
            <a:xfrm>
              <a:off x="1278121" y="1848441"/>
              <a:ext cx="2879115" cy="2880702"/>
            </a:xfrm>
            <a:prstGeom prst="ellipse">
              <a:avLst/>
            </a:prstGeom>
            <a:ln>
              <a:noFill/>
            </a:ln>
            <a:effectLst>
              <a:softEdge rad="52800"/>
            </a:effec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4BE551C-F1E4-D0AF-D00F-0E7AFAF845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6691" y="1777805"/>
              <a:ext cx="3021974" cy="3021974"/>
            </a:xfrm>
            <a:prstGeom prst="ellipse">
              <a:avLst/>
            </a:prstGeom>
            <a:noFill/>
            <a:ln w="57150">
              <a:solidFill>
                <a:srgbClr val="FCAE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F1407BF-4BF4-CF64-78C8-46F5C19EF089}"/>
              </a:ext>
            </a:extLst>
          </p:cNvPr>
          <p:cNvSpPr txBox="1"/>
          <p:nvPr/>
        </p:nvSpPr>
        <p:spPr>
          <a:xfrm>
            <a:off x="246325" y="215995"/>
            <a:ext cx="1406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X" sz="3200" dirty="0">
                <a:latin typeface="Avenir Book" panose="02000503020000020003" pitchFamily="2" charset="0"/>
              </a:rPr>
              <a:t>Career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2365326-F001-DA5D-073E-34FD33D67E53}"/>
              </a:ext>
            </a:extLst>
          </p:cNvPr>
          <p:cNvGrpSpPr>
            <a:grpSpLocks noChangeAspect="1"/>
          </p:cNvGrpSpPr>
          <p:nvPr/>
        </p:nvGrpSpPr>
        <p:grpSpPr>
          <a:xfrm>
            <a:off x="3025707" y="4212682"/>
            <a:ext cx="1335167" cy="1335167"/>
            <a:chOff x="1043928" y="4359283"/>
            <a:chExt cx="760734" cy="76073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F20035F-1C01-6327-3FB5-411FCF3236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3928" y="4359283"/>
              <a:ext cx="760734" cy="760734"/>
            </a:xfrm>
            <a:prstGeom prst="ellipse">
              <a:avLst/>
            </a:prstGeom>
            <a:noFill/>
            <a:ln>
              <a:solidFill>
                <a:srgbClr val="F6560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 dirty="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8827C44-CF8C-8A48-7133-60FB870D7C2F}"/>
                </a:ext>
              </a:extLst>
            </p:cNvPr>
            <p:cNvGrpSpPr/>
            <p:nvPr/>
          </p:nvGrpSpPr>
          <p:grpSpPr>
            <a:xfrm>
              <a:off x="1089874" y="4405229"/>
              <a:ext cx="668843" cy="668843"/>
              <a:chOff x="5404129" y="5196851"/>
              <a:chExt cx="668843" cy="668843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3595524-F98F-03A9-D578-874BB25970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04129" y="5196851"/>
                <a:ext cx="668843" cy="668843"/>
              </a:xfrm>
              <a:prstGeom prst="ellipse">
                <a:avLst/>
              </a:prstGeom>
              <a:solidFill>
                <a:srgbClr val="F6560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sz="14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12EB7CA-AD67-08CB-0152-D215D95B3A71}"/>
                  </a:ext>
                </a:extLst>
              </p:cNvPr>
              <p:cNvSpPr txBox="1"/>
              <p:nvPr/>
            </p:nvSpPr>
            <p:spPr>
              <a:xfrm>
                <a:off x="5473108" y="5392440"/>
                <a:ext cx="530883" cy="2805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MX" sz="2600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2014</a:t>
                </a:r>
              </a:p>
            </p:txBody>
          </p:sp>
        </p:grp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3D936A-BBF2-E141-652E-1945908CECEC}"/>
              </a:ext>
            </a:extLst>
          </p:cNvPr>
          <p:cNvCxnSpPr>
            <a:cxnSpLocks/>
          </p:cNvCxnSpPr>
          <p:nvPr/>
        </p:nvCxnSpPr>
        <p:spPr>
          <a:xfrm>
            <a:off x="1" y="3910889"/>
            <a:ext cx="15125700" cy="23551"/>
          </a:xfrm>
          <a:prstGeom prst="line">
            <a:avLst/>
          </a:prstGeom>
          <a:ln w="57150">
            <a:solidFill>
              <a:srgbClr val="F656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134A6C2-C05B-1910-C1C9-D26B4CCD0308}"/>
              </a:ext>
            </a:extLst>
          </p:cNvPr>
          <p:cNvGrpSpPr>
            <a:grpSpLocks noChangeAspect="1"/>
          </p:cNvGrpSpPr>
          <p:nvPr/>
        </p:nvGrpSpPr>
        <p:grpSpPr>
          <a:xfrm>
            <a:off x="8345909" y="2326639"/>
            <a:ext cx="1335167" cy="1335167"/>
            <a:chOff x="1043928" y="4359283"/>
            <a:chExt cx="760734" cy="76073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A2A850E-43A7-909F-879D-647D5D8D93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3928" y="4359283"/>
              <a:ext cx="760734" cy="760734"/>
            </a:xfrm>
            <a:prstGeom prst="ellipse">
              <a:avLst/>
            </a:prstGeom>
            <a:noFill/>
            <a:ln>
              <a:solidFill>
                <a:srgbClr val="FABF0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91BA3D9-8372-B556-533F-B1EFC76A731B}"/>
                </a:ext>
              </a:extLst>
            </p:cNvPr>
            <p:cNvGrpSpPr/>
            <p:nvPr/>
          </p:nvGrpSpPr>
          <p:grpSpPr>
            <a:xfrm>
              <a:off x="1089874" y="4405229"/>
              <a:ext cx="668843" cy="668843"/>
              <a:chOff x="5404129" y="5196851"/>
              <a:chExt cx="668843" cy="668843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0A54D056-6DFD-1DDD-BB81-9E5E59A36E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04129" y="5196851"/>
                <a:ext cx="668843" cy="668843"/>
              </a:xfrm>
              <a:prstGeom prst="ellipse">
                <a:avLst/>
              </a:prstGeom>
              <a:solidFill>
                <a:srgbClr val="FABF0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sz="14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6829EF8-24C9-7F97-2F1B-2160F1096C4D}"/>
                  </a:ext>
                </a:extLst>
              </p:cNvPr>
              <p:cNvSpPr txBox="1"/>
              <p:nvPr/>
            </p:nvSpPr>
            <p:spPr>
              <a:xfrm>
                <a:off x="5473108" y="5392440"/>
                <a:ext cx="530883" cy="2805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MX" sz="2600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2017</a:t>
                </a:r>
              </a:p>
            </p:txBody>
          </p:sp>
        </p:grpSp>
      </p:grpSp>
      <p:sp>
        <p:nvSpPr>
          <p:cNvPr id="37" name="Chevron 36">
            <a:extLst>
              <a:ext uri="{FF2B5EF4-FFF2-40B4-BE49-F238E27FC236}">
                <a16:creationId xmlns:a16="http://schemas.microsoft.com/office/drawing/2014/main" id="{0A1EF4CE-E2D2-9140-2395-45A8851ACC13}"/>
              </a:ext>
            </a:extLst>
          </p:cNvPr>
          <p:cNvSpPr/>
          <p:nvPr/>
        </p:nvSpPr>
        <p:spPr>
          <a:xfrm>
            <a:off x="2731615" y="3609578"/>
            <a:ext cx="361959" cy="640865"/>
          </a:xfrm>
          <a:prstGeom prst="chevron">
            <a:avLst>
              <a:gd name="adj" fmla="val 83378"/>
            </a:avLst>
          </a:prstGeom>
          <a:solidFill>
            <a:srgbClr val="F65609"/>
          </a:solidFill>
          <a:ln>
            <a:solidFill>
              <a:srgbClr val="F656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CD9D1DF-B945-E9D0-D0B0-B84967C75AF7}"/>
              </a:ext>
            </a:extLst>
          </p:cNvPr>
          <p:cNvSpPr txBox="1"/>
          <p:nvPr/>
        </p:nvSpPr>
        <p:spPr>
          <a:xfrm>
            <a:off x="3156458" y="1141466"/>
            <a:ext cx="1027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1600" b="1" dirty="0">
                <a:latin typeface="Avenir Book" panose="02000503020000020003" pitchFamily="2" charset="0"/>
              </a:rPr>
              <a:t>BSc in Physics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31CBB78-656A-1181-33CD-D718CCB44002}"/>
              </a:ext>
            </a:extLst>
          </p:cNvPr>
          <p:cNvCxnSpPr>
            <a:cxnSpLocks/>
          </p:cNvCxnSpPr>
          <p:nvPr/>
        </p:nvCxnSpPr>
        <p:spPr>
          <a:xfrm>
            <a:off x="3670365" y="3917701"/>
            <a:ext cx="0" cy="165827"/>
          </a:xfrm>
          <a:prstGeom prst="line">
            <a:avLst/>
          </a:prstGeom>
          <a:ln w="57150">
            <a:solidFill>
              <a:srgbClr val="F656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408CD77-11B5-3B81-835E-2EB53F67345C}"/>
              </a:ext>
            </a:extLst>
          </p:cNvPr>
          <p:cNvCxnSpPr>
            <a:cxnSpLocks/>
          </p:cNvCxnSpPr>
          <p:nvPr/>
        </p:nvCxnSpPr>
        <p:spPr>
          <a:xfrm>
            <a:off x="8973723" y="3760337"/>
            <a:ext cx="0" cy="165827"/>
          </a:xfrm>
          <a:prstGeom prst="line">
            <a:avLst/>
          </a:prstGeom>
          <a:ln w="57150">
            <a:solidFill>
              <a:srgbClr val="F656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4CB4EDA0-9061-22DB-71CE-221AE2020632}"/>
              </a:ext>
            </a:extLst>
          </p:cNvPr>
          <p:cNvSpPr txBox="1"/>
          <p:nvPr/>
        </p:nvSpPr>
        <p:spPr>
          <a:xfrm>
            <a:off x="8373758" y="4076353"/>
            <a:ext cx="1027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1600" b="1" dirty="0">
                <a:latin typeface="Avenir Book" panose="02000503020000020003" pitchFamily="2" charset="0"/>
              </a:rPr>
              <a:t>MSc in Physics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D14F327-731C-B2ED-597D-37AF794AFF68}"/>
              </a:ext>
            </a:extLst>
          </p:cNvPr>
          <p:cNvGrpSpPr/>
          <p:nvPr/>
        </p:nvGrpSpPr>
        <p:grpSpPr>
          <a:xfrm>
            <a:off x="2640076" y="1888107"/>
            <a:ext cx="2307493" cy="418963"/>
            <a:chOff x="589734" y="4491431"/>
            <a:chExt cx="2307493" cy="418962"/>
          </a:xfrm>
        </p:grpSpPr>
        <p:pic>
          <p:nvPicPr>
            <p:cNvPr id="56" name="Graphic 55" descr="Marker with solid fill">
              <a:extLst>
                <a:ext uri="{FF2B5EF4-FFF2-40B4-BE49-F238E27FC236}">
                  <a16:creationId xmlns:a16="http://schemas.microsoft.com/office/drawing/2014/main" id="{88B0BC99-1E78-71F1-8D03-46ED2E81D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89734" y="4491431"/>
              <a:ext cx="418962" cy="418962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154B6C1-D4DE-5253-FCB4-275639494E2A}"/>
                </a:ext>
              </a:extLst>
            </p:cNvPr>
            <p:cNvSpPr txBox="1"/>
            <p:nvPr/>
          </p:nvSpPr>
          <p:spPr>
            <a:xfrm>
              <a:off x="895357" y="4538718"/>
              <a:ext cx="200187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Avenir Book" panose="02000503020000020003" pitchFamily="2" charset="0"/>
                </a:rPr>
                <a:t>UAEMex</a:t>
              </a:r>
              <a:r>
                <a:rPr lang="en-US" sz="1400" dirty="0">
                  <a:latin typeface="Avenir Book" panose="02000503020000020003" pitchFamily="2" charset="0"/>
                </a:rPr>
                <a:t>, Mexico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896C0D7-5424-3083-1212-8FB453E827F1}"/>
              </a:ext>
            </a:extLst>
          </p:cNvPr>
          <p:cNvGrpSpPr/>
          <p:nvPr/>
        </p:nvGrpSpPr>
        <p:grpSpPr>
          <a:xfrm>
            <a:off x="7885277" y="4737730"/>
            <a:ext cx="2318203" cy="418962"/>
            <a:chOff x="2589479" y="1735041"/>
            <a:chExt cx="2318202" cy="418962"/>
          </a:xfrm>
        </p:grpSpPr>
        <p:pic>
          <p:nvPicPr>
            <p:cNvPr id="58" name="Graphic 57" descr="Marker with solid fill">
              <a:extLst>
                <a:ext uri="{FF2B5EF4-FFF2-40B4-BE49-F238E27FC236}">
                  <a16:creationId xmlns:a16="http://schemas.microsoft.com/office/drawing/2014/main" id="{3AE0DB02-3E19-3E6D-E83F-7EEF0C8B7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589479" y="1735041"/>
              <a:ext cx="418962" cy="418962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AEA5932-32DC-46EC-0965-50425DFEB165}"/>
                </a:ext>
              </a:extLst>
            </p:cNvPr>
            <p:cNvSpPr txBox="1"/>
            <p:nvPr/>
          </p:nvSpPr>
          <p:spPr>
            <a:xfrm>
              <a:off x="2905811" y="1781989"/>
              <a:ext cx="20018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venir Book" panose="02000503020000020003" pitchFamily="2" charset="0"/>
                </a:rPr>
                <a:t>UNAM, Mexico</a:t>
              </a:r>
            </a:p>
          </p:txBody>
        </p:sp>
      </p:grpSp>
      <p:pic>
        <p:nvPicPr>
          <p:cNvPr id="26642" name="Picture 26641">
            <a:extLst>
              <a:ext uri="{FF2B5EF4-FFF2-40B4-BE49-F238E27FC236}">
                <a16:creationId xmlns:a16="http://schemas.microsoft.com/office/drawing/2014/main" id="{B41688C7-A470-B094-2D21-7E71B2F235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303" t="10069" r="9297" b="14970"/>
          <a:stretch/>
        </p:blipFill>
        <p:spPr>
          <a:xfrm>
            <a:off x="8546027" y="5699776"/>
            <a:ext cx="852916" cy="804088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8E7DAE6-D631-258A-EA28-10F06BEC4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41" y="2279350"/>
            <a:ext cx="1384375" cy="138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F86BD1-8632-3EDE-58B2-C1C16FFC2314}"/>
              </a:ext>
            </a:extLst>
          </p:cNvPr>
          <p:cNvSpPr txBox="1"/>
          <p:nvPr/>
        </p:nvSpPr>
        <p:spPr>
          <a:xfrm>
            <a:off x="998361" y="1934938"/>
            <a:ext cx="9112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1600" dirty="0">
                <a:latin typeface="Avenir Book" panose="02000503020000020003" pitchFamily="2" charset="0"/>
              </a:rPr>
              <a:t>Mexico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5919AE3-0CC2-50A5-3AB6-0464B71E13A1}"/>
              </a:ext>
            </a:extLst>
          </p:cNvPr>
          <p:cNvCxnSpPr>
            <a:cxnSpLocks/>
          </p:cNvCxnSpPr>
          <p:nvPr/>
        </p:nvCxnSpPr>
        <p:spPr>
          <a:xfrm>
            <a:off x="1407037" y="3934439"/>
            <a:ext cx="0" cy="165827"/>
          </a:xfrm>
          <a:prstGeom prst="line">
            <a:avLst/>
          </a:prstGeom>
          <a:ln w="57150">
            <a:solidFill>
              <a:srgbClr val="F656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 descr="Marker with solid fill">
            <a:extLst>
              <a:ext uri="{FF2B5EF4-FFF2-40B4-BE49-F238E27FC236}">
                <a16:creationId xmlns:a16="http://schemas.microsoft.com/office/drawing/2014/main" id="{AD4743AF-7D44-3406-B718-4965215B3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9233" y="1888105"/>
            <a:ext cx="418963" cy="418963"/>
          </a:xfrm>
          <a:prstGeom prst="rect">
            <a:avLst/>
          </a:prstGeom>
        </p:spPr>
      </p:pic>
      <p:pic>
        <p:nvPicPr>
          <p:cNvPr id="2050" name="Picture 2" descr="KcsA potassium channel - Wikipedia">
            <a:extLst>
              <a:ext uri="{FF2B5EF4-FFF2-40B4-BE49-F238E27FC236}">
                <a16:creationId xmlns:a16="http://schemas.microsoft.com/office/drawing/2014/main" id="{25955065-11BB-5C82-848F-23F0754B8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054" y="2669022"/>
            <a:ext cx="863809" cy="115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63FDA5-7F77-04D4-B32C-FE009A794E30}"/>
              </a:ext>
            </a:extLst>
          </p:cNvPr>
          <p:cNvSpPr txBox="1"/>
          <p:nvPr/>
        </p:nvSpPr>
        <p:spPr>
          <a:xfrm>
            <a:off x="3114105" y="2497353"/>
            <a:ext cx="14013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65609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Ionic channels</a:t>
            </a:r>
            <a:endParaRPr lang="en-MX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DC9C84-45C0-5B2E-3F07-C65CFA8ED4E3}"/>
              </a:ext>
            </a:extLst>
          </p:cNvPr>
          <p:cNvSpPr txBox="1"/>
          <p:nvPr/>
        </p:nvSpPr>
        <p:spPr>
          <a:xfrm>
            <a:off x="8111998" y="5239667"/>
            <a:ext cx="18618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F65609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Diblock</a:t>
            </a:r>
            <a:r>
              <a:rPr lang="en-US" sz="1400" dirty="0">
                <a:solidFill>
                  <a:srgbClr val="F65609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 copolymers</a:t>
            </a:r>
            <a:endParaRPr lang="en-MX" sz="1400" dirty="0"/>
          </a:p>
        </p:txBody>
      </p:sp>
      <p:pic>
        <p:nvPicPr>
          <p:cNvPr id="47" name="Graphic 46" descr="Laptop outline">
            <a:extLst>
              <a:ext uri="{FF2B5EF4-FFF2-40B4-BE49-F238E27FC236}">
                <a16:creationId xmlns:a16="http://schemas.microsoft.com/office/drawing/2014/main" id="{883993FA-44DA-D415-3273-FB7AA32DE7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74155" y="3979399"/>
            <a:ext cx="914400" cy="9144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EAF4696D-79CE-1522-2401-26B9F2260958}"/>
              </a:ext>
            </a:extLst>
          </p:cNvPr>
          <p:cNvSpPr txBox="1"/>
          <p:nvPr/>
        </p:nvSpPr>
        <p:spPr>
          <a:xfrm>
            <a:off x="5262049" y="4874689"/>
            <a:ext cx="15619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1600" b="1" dirty="0">
                <a:latin typeface="Avenir Book" panose="02000503020000020003" pitchFamily="2" charset="0"/>
              </a:rPr>
              <a:t>Soft matter</a:t>
            </a:r>
          </a:p>
        </p:txBody>
      </p:sp>
      <p:pic>
        <p:nvPicPr>
          <p:cNvPr id="1029" name="dump_0.10">
            <a:hlinkClick r:id="" action="ppaction://media"/>
            <a:extLst>
              <a:ext uri="{FF2B5EF4-FFF2-40B4-BE49-F238E27FC236}">
                <a16:creationId xmlns:a16="http://schemas.microsoft.com/office/drawing/2014/main" id="{14C76F2E-A2FB-46E4-67FA-323A8932C5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l="1801" t="14975" r="3660" b="6474"/>
          <a:stretch/>
        </p:blipFill>
        <p:spPr>
          <a:xfrm>
            <a:off x="4831799" y="1723872"/>
            <a:ext cx="2263392" cy="2019976"/>
          </a:xfrm>
          <a:prstGeom prst="rect">
            <a:avLst/>
          </a:prstGeom>
        </p:spPr>
      </p:pic>
      <p:cxnSp>
        <p:nvCxnSpPr>
          <p:cNvPr id="1030" name="Straight Connector 1029">
            <a:extLst>
              <a:ext uri="{FF2B5EF4-FFF2-40B4-BE49-F238E27FC236}">
                <a16:creationId xmlns:a16="http://schemas.microsoft.com/office/drawing/2014/main" id="{1C7FC65B-8E50-DF3A-8D62-A9518D087513}"/>
              </a:ext>
            </a:extLst>
          </p:cNvPr>
          <p:cNvCxnSpPr>
            <a:cxnSpLocks/>
          </p:cNvCxnSpPr>
          <p:nvPr/>
        </p:nvCxnSpPr>
        <p:spPr>
          <a:xfrm>
            <a:off x="6003740" y="3917085"/>
            <a:ext cx="0" cy="165827"/>
          </a:xfrm>
          <a:prstGeom prst="line">
            <a:avLst/>
          </a:prstGeom>
          <a:ln w="57150">
            <a:solidFill>
              <a:srgbClr val="F656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2" name="TextBox 1031">
            <a:extLst>
              <a:ext uri="{FF2B5EF4-FFF2-40B4-BE49-F238E27FC236}">
                <a16:creationId xmlns:a16="http://schemas.microsoft.com/office/drawing/2014/main" id="{B0EF469D-C6F3-DBA4-5193-80419A90BAFC}"/>
              </a:ext>
            </a:extLst>
          </p:cNvPr>
          <p:cNvSpPr txBox="1"/>
          <p:nvPr/>
        </p:nvSpPr>
        <p:spPr>
          <a:xfrm>
            <a:off x="5337617" y="1155000"/>
            <a:ext cx="13874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X" sz="1600" b="1" dirty="0">
                <a:latin typeface="Avenir Book" panose="02000503020000020003" pitchFamily="2" charset="0"/>
              </a:rPr>
              <a:t>Molecular Simulations</a:t>
            </a:r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92FC7A42-188E-608D-B39C-EC8152C02953}"/>
              </a:ext>
            </a:extLst>
          </p:cNvPr>
          <p:cNvCxnSpPr>
            <a:cxnSpLocks/>
          </p:cNvCxnSpPr>
          <p:nvPr/>
        </p:nvCxnSpPr>
        <p:spPr>
          <a:xfrm flipH="1">
            <a:off x="4990753" y="5172097"/>
            <a:ext cx="471564" cy="543023"/>
          </a:xfrm>
          <a:prstGeom prst="line">
            <a:avLst/>
          </a:prstGeom>
          <a:ln w="38100">
            <a:solidFill>
              <a:srgbClr val="F65609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22CED0EF-4C94-8192-B633-EABAD1D06FDC}"/>
              </a:ext>
            </a:extLst>
          </p:cNvPr>
          <p:cNvCxnSpPr>
            <a:cxnSpLocks/>
          </p:cNvCxnSpPr>
          <p:nvPr/>
        </p:nvCxnSpPr>
        <p:spPr>
          <a:xfrm flipH="1">
            <a:off x="5721674" y="5231212"/>
            <a:ext cx="65017" cy="728117"/>
          </a:xfrm>
          <a:prstGeom prst="line">
            <a:avLst/>
          </a:prstGeom>
          <a:ln w="38100">
            <a:solidFill>
              <a:srgbClr val="F65609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322C517B-712D-A081-47B4-EB3D8278F21B}"/>
              </a:ext>
            </a:extLst>
          </p:cNvPr>
          <p:cNvCxnSpPr>
            <a:cxnSpLocks/>
            <a:endCxn id="1048" idx="0"/>
          </p:cNvCxnSpPr>
          <p:nvPr/>
        </p:nvCxnSpPr>
        <p:spPr>
          <a:xfrm>
            <a:off x="6150095" y="5229606"/>
            <a:ext cx="464779" cy="744084"/>
          </a:xfrm>
          <a:prstGeom prst="line">
            <a:avLst/>
          </a:prstGeom>
          <a:ln w="38100">
            <a:solidFill>
              <a:srgbClr val="F65609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Straight Connector 1038">
            <a:extLst>
              <a:ext uri="{FF2B5EF4-FFF2-40B4-BE49-F238E27FC236}">
                <a16:creationId xmlns:a16="http://schemas.microsoft.com/office/drawing/2014/main" id="{6FFCF3D9-8C16-B7E8-AE83-6EDA0F632E54}"/>
              </a:ext>
            </a:extLst>
          </p:cNvPr>
          <p:cNvCxnSpPr>
            <a:cxnSpLocks/>
          </p:cNvCxnSpPr>
          <p:nvPr/>
        </p:nvCxnSpPr>
        <p:spPr>
          <a:xfrm>
            <a:off x="6435213" y="5195560"/>
            <a:ext cx="677727" cy="571105"/>
          </a:xfrm>
          <a:prstGeom prst="line">
            <a:avLst/>
          </a:prstGeom>
          <a:ln w="38100">
            <a:solidFill>
              <a:srgbClr val="F65609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5" name="TextBox 1044">
            <a:extLst>
              <a:ext uri="{FF2B5EF4-FFF2-40B4-BE49-F238E27FC236}">
                <a16:creationId xmlns:a16="http://schemas.microsoft.com/office/drawing/2014/main" id="{E697CED9-1B09-D6B8-B1E6-1AAC27A068E5}"/>
              </a:ext>
            </a:extLst>
          </p:cNvPr>
          <p:cNvSpPr txBox="1"/>
          <p:nvPr/>
        </p:nvSpPr>
        <p:spPr>
          <a:xfrm>
            <a:off x="4385950" y="5766664"/>
            <a:ext cx="833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1600" b="1" dirty="0">
                <a:latin typeface="Avenir Book" panose="02000503020000020003" pitchFamily="2" charset="0"/>
              </a:rPr>
              <a:t>Gels</a:t>
            </a:r>
          </a:p>
        </p:txBody>
      </p:sp>
      <p:sp>
        <p:nvSpPr>
          <p:cNvPr id="1046" name="TextBox 1045">
            <a:extLst>
              <a:ext uri="{FF2B5EF4-FFF2-40B4-BE49-F238E27FC236}">
                <a16:creationId xmlns:a16="http://schemas.microsoft.com/office/drawing/2014/main" id="{4D3B5502-C785-246B-6F74-590DA6CEB6E7}"/>
              </a:ext>
            </a:extLst>
          </p:cNvPr>
          <p:cNvSpPr txBox="1"/>
          <p:nvPr/>
        </p:nvSpPr>
        <p:spPr>
          <a:xfrm>
            <a:off x="6936137" y="5766665"/>
            <a:ext cx="1088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1600" b="1" dirty="0">
                <a:latin typeface="Avenir Book" panose="02000503020000020003" pitchFamily="2" charset="0"/>
              </a:rPr>
              <a:t>Colloids</a:t>
            </a:r>
          </a:p>
        </p:txBody>
      </p:sp>
      <p:sp>
        <p:nvSpPr>
          <p:cNvPr id="1047" name="TextBox 1046">
            <a:extLst>
              <a:ext uri="{FF2B5EF4-FFF2-40B4-BE49-F238E27FC236}">
                <a16:creationId xmlns:a16="http://schemas.microsoft.com/office/drawing/2014/main" id="{A7489D3C-3C80-7AA5-D151-6238130F6A20}"/>
              </a:ext>
            </a:extLst>
          </p:cNvPr>
          <p:cNvSpPr txBox="1"/>
          <p:nvPr/>
        </p:nvSpPr>
        <p:spPr>
          <a:xfrm>
            <a:off x="4990753" y="5973690"/>
            <a:ext cx="1088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1600" b="1" dirty="0">
                <a:latin typeface="Avenir Book" panose="02000503020000020003" pitchFamily="2" charset="0"/>
              </a:rPr>
              <a:t>Liquids</a:t>
            </a:r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BF7422D8-8275-CBA2-77D2-260BD2E41682}"/>
              </a:ext>
            </a:extLst>
          </p:cNvPr>
          <p:cNvSpPr txBox="1"/>
          <p:nvPr/>
        </p:nvSpPr>
        <p:spPr>
          <a:xfrm>
            <a:off x="6070620" y="5973690"/>
            <a:ext cx="1088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1600" b="1" dirty="0">
                <a:latin typeface="Avenir Book" panose="02000503020000020003" pitchFamily="2" charset="0"/>
              </a:rPr>
              <a:t>Polymers</a:t>
            </a:r>
          </a:p>
        </p:txBody>
      </p:sp>
      <p:grpSp>
        <p:nvGrpSpPr>
          <p:cNvPr id="26652" name="Group 26651">
            <a:extLst>
              <a:ext uri="{FF2B5EF4-FFF2-40B4-BE49-F238E27FC236}">
                <a16:creationId xmlns:a16="http://schemas.microsoft.com/office/drawing/2014/main" id="{3C5BCC6D-2541-1A39-914D-D5126594F9AA}"/>
              </a:ext>
            </a:extLst>
          </p:cNvPr>
          <p:cNvGrpSpPr>
            <a:grpSpLocks noChangeAspect="1"/>
          </p:cNvGrpSpPr>
          <p:nvPr/>
        </p:nvGrpSpPr>
        <p:grpSpPr>
          <a:xfrm>
            <a:off x="13016693" y="4175152"/>
            <a:ext cx="1335166" cy="1104512"/>
            <a:chOff x="1043928" y="4359283"/>
            <a:chExt cx="760734" cy="760734"/>
          </a:xfrm>
        </p:grpSpPr>
        <p:sp>
          <p:nvSpPr>
            <p:cNvPr id="26653" name="Oval 26652">
              <a:extLst>
                <a:ext uri="{FF2B5EF4-FFF2-40B4-BE49-F238E27FC236}">
                  <a16:creationId xmlns:a16="http://schemas.microsoft.com/office/drawing/2014/main" id="{949DB054-125B-66B9-FD9F-10459A1016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3928" y="4359283"/>
              <a:ext cx="760734" cy="760734"/>
            </a:xfrm>
            <a:prstGeom prst="ellipse">
              <a:avLst/>
            </a:prstGeom>
            <a:noFill/>
            <a:ln>
              <a:solidFill>
                <a:srgbClr val="F502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 dirty="0"/>
            </a:p>
          </p:txBody>
        </p:sp>
        <p:grpSp>
          <p:nvGrpSpPr>
            <p:cNvPr id="26654" name="Group 26653">
              <a:extLst>
                <a:ext uri="{FF2B5EF4-FFF2-40B4-BE49-F238E27FC236}">
                  <a16:creationId xmlns:a16="http://schemas.microsoft.com/office/drawing/2014/main" id="{5FAC0945-70A5-3292-98E8-EF4331C13F97}"/>
                </a:ext>
              </a:extLst>
            </p:cNvPr>
            <p:cNvGrpSpPr/>
            <p:nvPr/>
          </p:nvGrpSpPr>
          <p:grpSpPr>
            <a:xfrm>
              <a:off x="1089874" y="4405229"/>
              <a:ext cx="668843" cy="668843"/>
              <a:chOff x="5404129" y="5196851"/>
              <a:chExt cx="668843" cy="668843"/>
            </a:xfrm>
          </p:grpSpPr>
          <p:sp>
            <p:nvSpPr>
              <p:cNvPr id="26655" name="Oval 26654">
                <a:extLst>
                  <a:ext uri="{FF2B5EF4-FFF2-40B4-BE49-F238E27FC236}">
                    <a16:creationId xmlns:a16="http://schemas.microsoft.com/office/drawing/2014/main" id="{5652AECD-8DF6-53B1-0ED2-1EE0E17138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04129" y="5196851"/>
                <a:ext cx="668843" cy="668843"/>
              </a:xfrm>
              <a:prstGeom prst="ellipse">
                <a:avLst/>
              </a:prstGeom>
              <a:solidFill>
                <a:srgbClr val="F5026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sz="14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26656" name="TextBox 26655">
                <a:extLst>
                  <a:ext uri="{FF2B5EF4-FFF2-40B4-BE49-F238E27FC236}">
                    <a16:creationId xmlns:a16="http://schemas.microsoft.com/office/drawing/2014/main" id="{C0E1D527-917D-8958-0A8D-48B21D0DA567}"/>
                  </a:ext>
                </a:extLst>
              </p:cNvPr>
              <p:cNvSpPr txBox="1"/>
              <p:nvPr/>
            </p:nvSpPr>
            <p:spPr>
              <a:xfrm>
                <a:off x="5473108" y="5392440"/>
                <a:ext cx="530883" cy="3391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MX" sz="2600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2020</a:t>
                </a:r>
              </a:p>
            </p:txBody>
          </p:sp>
        </p:grpSp>
      </p:grpSp>
      <p:grpSp>
        <p:nvGrpSpPr>
          <p:cNvPr id="26657" name="Group 26656">
            <a:extLst>
              <a:ext uri="{FF2B5EF4-FFF2-40B4-BE49-F238E27FC236}">
                <a16:creationId xmlns:a16="http://schemas.microsoft.com/office/drawing/2014/main" id="{13746E6D-97E2-73C3-CF91-A4BC7E15BC67}"/>
              </a:ext>
            </a:extLst>
          </p:cNvPr>
          <p:cNvGrpSpPr>
            <a:grpSpLocks noChangeAspect="1"/>
          </p:cNvGrpSpPr>
          <p:nvPr/>
        </p:nvGrpSpPr>
        <p:grpSpPr>
          <a:xfrm>
            <a:off x="16933400" y="2256817"/>
            <a:ext cx="1335166" cy="1104512"/>
            <a:chOff x="1043928" y="4359283"/>
            <a:chExt cx="760734" cy="760734"/>
          </a:xfrm>
        </p:grpSpPr>
        <p:sp>
          <p:nvSpPr>
            <p:cNvPr id="26658" name="Oval 26657">
              <a:extLst>
                <a:ext uri="{FF2B5EF4-FFF2-40B4-BE49-F238E27FC236}">
                  <a16:creationId xmlns:a16="http://schemas.microsoft.com/office/drawing/2014/main" id="{0B223487-B6CB-FFF5-F899-DC397FC9A9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3928" y="4359283"/>
              <a:ext cx="760734" cy="760734"/>
            </a:xfrm>
            <a:prstGeom prst="ellipse">
              <a:avLst/>
            </a:prstGeom>
            <a:noFill/>
            <a:ln>
              <a:solidFill>
                <a:srgbClr val="F6560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 dirty="0"/>
            </a:p>
          </p:txBody>
        </p:sp>
        <p:grpSp>
          <p:nvGrpSpPr>
            <p:cNvPr id="26659" name="Group 26658">
              <a:extLst>
                <a:ext uri="{FF2B5EF4-FFF2-40B4-BE49-F238E27FC236}">
                  <a16:creationId xmlns:a16="http://schemas.microsoft.com/office/drawing/2014/main" id="{19E421BC-B274-0FCA-D222-E11EC4DE1B93}"/>
                </a:ext>
              </a:extLst>
            </p:cNvPr>
            <p:cNvGrpSpPr/>
            <p:nvPr/>
          </p:nvGrpSpPr>
          <p:grpSpPr>
            <a:xfrm>
              <a:off x="1089874" y="4405228"/>
              <a:ext cx="668843" cy="668843"/>
              <a:chOff x="5404129" y="5196850"/>
              <a:chExt cx="668843" cy="668843"/>
            </a:xfrm>
          </p:grpSpPr>
          <p:sp>
            <p:nvSpPr>
              <p:cNvPr id="26660" name="Oval 26659">
                <a:extLst>
                  <a:ext uri="{FF2B5EF4-FFF2-40B4-BE49-F238E27FC236}">
                    <a16:creationId xmlns:a16="http://schemas.microsoft.com/office/drawing/2014/main" id="{6774BCFF-4B8E-57A3-765A-ECFD60632F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04129" y="5196850"/>
                <a:ext cx="668843" cy="668843"/>
              </a:xfrm>
              <a:prstGeom prst="ellipse">
                <a:avLst/>
              </a:prstGeom>
              <a:solidFill>
                <a:srgbClr val="F6560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sz="14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26661" name="TextBox 26660">
                <a:extLst>
                  <a:ext uri="{FF2B5EF4-FFF2-40B4-BE49-F238E27FC236}">
                    <a16:creationId xmlns:a16="http://schemas.microsoft.com/office/drawing/2014/main" id="{07485828-B7B5-7A2C-8C25-4E1C67C5E525}"/>
                  </a:ext>
                </a:extLst>
              </p:cNvPr>
              <p:cNvSpPr txBox="1"/>
              <p:nvPr/>
            </p:nvSpPr>
            <p:spPr>
              <a:xfrm>
                <a:off x="5473108" y="5392440"/>
                <a:ext cx="530883" cy="3391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MX" sz="2600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2023</a:t>
                </a:r>
              </a:p>
            </p:txBody>
          </p:sp>
        </p:grpSp>
      </p:grpSp>
      <p:cxnSp>
        <p:nvCxnSpPr>
          <p:cNvPr id="26662" name="Straight Connector 26661">
            <a:extLst>
              <a:ext uri="{FF2B5EF4-FFF2-40B4-BE49-F238E27FC236}">
                <a16:creationId xmlns:a16="http://schemas.microsoft.com/office/drawing/2014/main" id="{1ACE114A-71B6-9BC4-D341-564317F60D5F}"/>
              </a:ext>
            </a:extLst>
          </p:cNvPr>
          <p:cNvCxnSpPr>
            <a:cxnSpLocks/>
          </p:cNvCxnSpPr>
          <p:nvPr/>
        </p:nvCxnSpPr>
        <p:spPr>
          <a:xfrm>
            <a:off x="13722895" y="3903256"/>
            <a:ext cx="0" cy="165827"/>
          </a:xfrm>
          <a:prstGeom prst="line">
            <a:avLst/>
          </a:prstGeom>
          <a:ln w="57150">
            <a:solidFill>
              <a:srgbClr val="F656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63" name="TextBox 26662">
            <a:extLst>
              <a:ext uri="{FF2B5EF4-FFF2-40B4-BE49-F238E27FC236}">
                <a16:creationId xmlns:a16="http://schemas.microsoft.com/office/drawing/2014/main" id="{6CDC3F48-71A9-FA1D-3CEA-D9B3106E60E4}"/>
              </a:ext>
            </a:extLst>
          </p:cNvPr>
          <p:cNvSpPr txBox="1"/>
          <p:nvPr/>
        </p:nvSpPr>
        <p:spPr>
          <a:xfrm>
            <a:off x="13132806" y="1103939"/>
            <a:ext cx="102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1600" b="1" dirty="0">
                <a:latin typeface="Avenir Book" panose="02000503020000020003" pitchFamily="2" charset="0"/>
              </a:rPr>
              <a:t>PhD in Physics</a:t>
            </a:r>
          </a:p>
        </p:txBody>
      </p:sp>
      <p:cxnSp>
        <p:nvCxnSpPr>
          <p:cNvPr id="26664" name="Straight Connector 26663">
            <a:extLst>
              <a:ext uri="{FF2B5EF4-FFF2-40B4-BE49-F238E27FC236}">
                <a16:creationId xmlns:a16="http://schemas.microsoft.com/office/drawing/2014/main" id="{8C9D3E81-204F-D188-00DC-215E95AC7E02}"/>
              </a:ext>
            </a:extLst>
          </p:cNvPr>
          <p:cNvCxnSpPr>
            <a:cxnSpLocks/>
          </p:cNvCxnSpPr>
          <p:nvPr/>
        </p:nvCxnSpPr>
        <p:spPr>
          <a:xfrm>
            <a:off x="17591706" y="3699137"/>
            <a:ext cx="0" cy="165827"/>
          </a:xfrm>
          <a:prstGeom prst="line">
            <a:avLst/>
          </a:prstGeom>
          <a:ln w="57150">
            <a:solidFill>
              <a:srgbClr val="F656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65" name="TextBox 26664">
            <a:extLst>
              <a:ext uri="{FF2B5EF4-FFF2-40B4-BE49-F238E27FC236}">
                <a16:creationId xmlns:a16="http://schemas.microsoft.com/office/drawing/2014/main" id="{6753B602-B42D-0A56-73D6-219E82530908}"/>
              </a:ext>
            </a:extLst>
          </p:cNvPr>
          <p:cNvSpPr txBox="1"/>
          <p:nvPr/>
        </p:nvSpPr>
        <p:spPr>
          <a:xfrm>
            <a:off x="16654309" y="4014862"/>
            <a:ext cx="1874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1600" b="1" dirty="0">
                <a:latin typeface="Avenir Book" panose="02000503020000020003" pitchFamily="2" charset="0"/>
              </a:rPr>
              <a:t>Postdoctoral researcher</a:t>
            </a:r>
          </a:p>
        </p:txBody>
      </p:sp>
      <p:sp>
        <p:nvSpPr>
          <p:cNvPr id="26666" name="Chevron 26665">
            <a:extLst>
              <a:ext uri="{FF2B5EF4-FFF2-40B4-BE49-F238E27FC236}">
                <a16:creationId xmlns:a16="http://schemas.microsoft.com/office/drawing/2014/main" id="{9C73DFD2-12AD-B4E1-8520-B8CB622A2CF8}"/>
              </a:ext>
            </a:extLst>
          </p:cNvPr>
          <p:cNvSpPr/>
          <p:nvPr/>
        </p:nvSpPr>
        <p:spPr>
          <a:xfrm>
            <a:off x="14283393" y="3572052"/>
            <a:ext cx="361958" cy="640865"/>
          </a:xfrm>
          <a:prstGeom prst="chevron">
            <a:avLst>
              <a:gd name="adj" fmla="val 83378"/>
            </a:avLst>
          </a:prstGeom>
          <a:solidFill>
            <a:srgbClr val="F65609"/>
          </a:solidFill>
          <a:ln>
            <a:solidFill>
              <a:srgbClr val="F656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>
              <a:solidFill>
                <a:schemeClr val="tx1"/>
              </a:solidFill>
            </a:endParaRPr>
          </a:p>
        </p:txBody>
      </p:sp>
      <p:grpSp>
        <p:nvGrpSpPr>
          <p:cNvPr id="26667" name="Group 26666">
            <a:extLst>
              <a:ext uri="{FF2B5EF4-FFF2-40B4-BE49-F238E27FC236}">
                <a16:creationId xmlns:a16="http://schemas.microsoft.com/office/drawing/2014/main" id="{F7FC4003-9179-4532-66B9-2C7847378170}"/>
              </a:ext>
            </a:extLst>
          </p:cNvPr>
          <p:cNvGrpSpPr/>
          <p:nvPr/>
        </p:nvGrpSpPr>
        <p:grpSpPr>
          <a:xfrm>
            <a:off x="12589841" y="1848001"/>
            <a:ext cx="2406249" cy="523220"/>
            <a:chOff x="4692054" y="4357063"/>
            <a:chExt cx="2406249" cy="856345"/>
          </a:xfrm>
        </p:grpSpPr>
        <p:pic>
          <p:nvPicPr>
            <p:cNvPr id="26668" name="Graphic 26667" descr="Marker with solid fill">
              <a:extLst>
                <a:ext uri="{FF2B5EF4-FFF2-40B4-BE49-F238E27FC236}">
                  <a16:creationId xmlns:a16="http://schemas.microsoft.com/office/drawing/2014/main" id="{CE61F635-7ED6-77E5-7D16-018AC88DD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692054" y="4364345"/>
              <a:ext cx="418962" cy="418962"/>
            </a:xfrm>
            <a:prstGeom prst="rect">
              <a:avLst/>
            </a:prstGeom>
          </p:spPr>
        </p:pic>
        <p:sp>
          <p:nvSpPr>
            <p:cNvPr id="26669" name="TextBox 26668">
              <a:extLst>
                <a:ext uri="{FF2B5EF4-FFF2-40B4-BE49-F238E27FC236}">
                  <a16:creationId xmlns:a16="http://schemas.microsoft.com/office/drawing/2014/main" id="{4DBC5673-A7DA-8BF8-5B76-068FD7A95764}"/>
                </a:ext>
              </a:extLst>
            </p:cNvPr>
            <p:cNvSpPr txBox="1"/>
            <p:nvPr/>
          </p:nvSpPr>
          <p:spPr>
            <a:xfrm>
              <a:off x="5007109" y="4357063"/>
              <a:ext cx="2091194" cy="856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venir Book" panose="02000503020000020003" pitchFamily="2" charset="0"/>
                </a:rPr>
                <a:t>Université Paris-</a:t>
              </a:r>
              <a:r>
                <a:rPr lang="en-US" sz="1400" dirty="0" err="1">
                  <a:latin typeface="Avenir Book" panose="02000503020000020003" pitchFamily="2" charset="0"/>
                </a:rPr>
                <a:t>Saclay</a:t>
              </a:r>
              <a:r>
                <a:rPr lang="en-US" sz="1400" dirty="0">
                  <a:latin typeface="Avenir Book" panose="02000503020000020003" pitchFamily="2" charset="0"/>
                </a:rPr>
                <a:t>, France</a:t>
              </a:r>
            </a:p>
          </p:txBody>
        </p:sp>
      </p:grpSp>
      <p:grpSp>
        <p:nvGrpSpPr>
          <p:cNvPr id="26670" name="Group 26669">
            <a:extLst>
              <a:ext uri="{FF2B5EF4-FFF2-40B4-BE49-F238E27FC236}">
                <a16:creationId xmlns:a16="http://schemas.microsoft.com/office/drawing/2014/main" id="{CA7B149B-9430-7ECE-BEEF-F6079B87FB41}"/>
              </a:ext>
            </a:extLst>
          </p:cNvPr>
          <p:cNvGrpSpPr/>
          <p:nvPr/>
        </p:nvGrpSpPr>
        <p:grpSpPr>
          <a:xfrm>
            <a:off x="16492369" y="4625589"/>
            <a:ext cx="2406249" cy="523220"/>
            <a:chOff x="4692054" y="4357063"/>
            <a:chExt cx="2406249" cy="1443937"/>
          </a:xfrm>
        </p:grpSpPr>
        <p:pic>
          <p:nvPicPr>
            <p:cNvPr id="26671" name="Graphic 26670" descr="Marker with solid fill">
              <a:extLst>
                <a:ext uri="{FF2B5EF4-FFF2-40B4-BE49-F238E27FC236}">
                  <a16:creationId xmlns:a16="http://schemas.microsoft.com/office/drawing/2014/main" id="{9D11A738-9EC8-30A4-9D17-143BD4910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692054" y="4399070"/>
              <a:ext cx="418962" cy="418962"/>
            </a:xfrm>
            <a:prstGeom prst="rect">
              <a:avLst/>
            </a:prstGeom>
          </p:spPr>
        </p:pic>
        <p:sp>
          <p:nvSpPr>
            <p:cNvPr id="26672" name="TextBox 26671">
              <a:extLst>
                <a:ext uri="{FF2B5EF4-FFF2-40B4-BE49-F238E27FC236}">
                  <a16:creationId xmlns:a16="http://schemas.microsoft.com/office/drawing/2014/main" id="{2E598B03-E561-BDF7-CD0C-84A9B0FBD28D}"/>
                </a:ext>
              </a:extLst>
            </p:cNvPr>
            <p:cNvSpPr txBox="1"/>
            <p:nvPr/>
          </p:nvSpPr>
          <p:spPr>
            <a:xfrm>
              <a:off x="5007109" y="4357063"/>
              <a:ext cx="2091194" cy="1443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venir Book" panose="02000503020000020003" pitchFamily="2" charset="0"/>
                </a:rPr>
                <a:t>Utrecht University, SCMB, Netherlands</a:t>
              </a:r>
            </a:p>
          </p:txBody>
        </p:sp>
      </p:grpSp>
      <p:sp>
        <p:nvSpPr>
          <p:cNvPr id="26673" name="Chevron 26672">
            <a:extLst>
              <a:ext uri="{FF2B5EF4-FFF2-40B4-BE49-F238E27FC236}">
                <a16:creationId xmlns:a16="http://schemas.microsoft.com/office/drawing/2014/main" id="{8157B049-DE46-596D-14A2-06463FD55742}"/>
              </a:ext>
            </a:extLst>
          </p:cNvPr>
          <p:cNvSpPr/>
          <p:nvPr/>
        </p:nvSpPr>
        <p:spPr>
          <a:xfrm>
            <a:off x="21087830" y="3572051"/>
            <a:ext cx="361958" cy="640865"/>
          </a:xfrm>
          <a:prstGeom prst="chevron">
            <a:avLst>
              <a:gd name="adj" fmla="val 83378"/>
            </a:avLst>
          </a:prstGeom>
          <a:solidFill>
            <a:srgbClr val="F65609"/>
          </a:solidFill>
          <a:ln>
            <a:solidFill>
              <a:srgbClr val="F656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>
              <a:solidFill>
                <a:schemeClr val="tx1"/>
              </a:solidFill>
            </a:endParaRPr>
          </a:p>
        </p:txBody>
      </p:sp>
      <p:sp>
        <p:nvSpPr>
          <p:cNvPr id="26674" name="TextBox 26673">
            <a:extLst>
              <a:ext uri="{FF2B5EF4-FFF2-40B4-BE49-F238E27FC236}">
                <a16:creationId xmlns:a16="http://schemas.microsoft.com/office/drawing/2014/main" id="{6FD82D38-8977-036A-73B2-F351DF2C40C4}"/>
              </a:ext>
            </a:extLst>
          </p:cNvPr>
          <p:cNvSpPr txBox="1"/>
          <p:nvPr/>
        </p:nvSpPr>
        <p:spPr>
          <a:xfrm>
            <a:off x="18554263" y="1103939"/>
            <a:ext cx="1874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1600" b="1" dirty="0">
                <a:latin typeface="Avenir Book" panose="02000503020000020003" pitchFamily="2" charset="0"/>
              </a:rPr>
              <a:t>Postdoctoral researcher </a:t>
            </a:r>
          </a:p>
          <a:p>
            <a:pPr algn="ctr"/>
            <a:r>
              <a:rPr lang="en-MX" sz="1600" b="1" dirty="0">
                <a:latin typeface="Avenir Book" panose="02000503020000020003" pitchFamily="2" charset="0"/>
              </a:rPr>
              <a:t>MSCA</a:t>
            </a:r>
          </a:p>
        </p:txBody>
      </p:sp>
      <p:grpSp>
        <p:nvGrpSpPr>
          <p:cNvPr id="26675" name="Group 26674">
            <a:extLst>
              <a:ext uri="{FF2B5EF4-FFF2-40B4-BE49-F238E27FC236}">
                <a16:creationId xmlns:a16="http://schemas.microsoft.com/office/drawing/2014/main" id="{3404297F-36AE-0606-CCE4-50A732463B2A}"/>
              </a:ext>
            </a:extLst>
          </p:cNvPr>
          <p:cNvGrpSpPr/>
          <p:nvPr/>
        </p:nvGrpSpPr>
        <p:grpSpPr>
          <a:xfrm>
            <a:off x="18543192" y="1862614"/>
            <a:ext cx="2031998" cy="523220"/>
            <a:chOff x="4692054" y="4357063"/>
            <a:chExt cx="2031998" cy="1208959"/>
          </a:xfrm>
        </p:grpSpPr>
        <p:pic>
          <p:nvPicPr>
            <p:cNvPr id="26676" name="Graphic 26675" descr="Marker with solid fill">
              <a:extLst>
                <a:ext uri="{FF2B5EF4-FFF2-40B4-BE49-F238E27FC236}">
                  <a16:creationId xmlns:a16="http://schemas.microsoft.com/office/drawing/2014/main" id="{89FB8D6B-3239-A52E-8C7F-7324FF7D4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692054" y="4364345"/>
              <a:ext cx="418962" cy="418962"/>
            </a:xfrm>
            <a:prstGeom prst="rect">
              <a:avLst/>
            </a:prstGeom>
          </p:spPr>
        </p:pic>
        <p:sp>
          <p:nvSpPr>
            <p:cNvPr id="26677" name="TextBox 26676">
              <a:extLst>
                <a:ext uri="{FF2B5EF4-FFF2-40B4-BE49-F238E27FC236}">
                  <a16:creationId xmlns:a16="http://schemas.microsoft.com/office/drawing/2014/main" id="{9BACC181-D435-1A6F-6615-3BB8E9E3C588}"/>
                </a:ext>
              </a:extLst>
            </p:cNvPr>
            <p:cNvSpPr txBox="1"/>
            <p:nvPr/>
          </p:nvSpPr>
          <p:spPr>
            <a:xfrm>
              <a:off x="5007109" y="4357063"/>
              <a:ext cx="1716943" cy="1208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venir Book" panose="02000503020000020003" pitchFamily="2" charset="0"/>
                </a:rPr>
                <a:t>Sapienza University, Italy</a:t>
              </a:r>
            </a:p>
          </p:txBody>
        </p:sp>
      </p:grpSp>
      <p:cxnSp>
        <p:nvCxnSpPr>
          <p:cNvPr id="26678" name="Straight Connector 26677">
            <a:extLst>
              <a:ext uri="{FF2B5EF4-FFF2-40B4-BE49-F238E27FC236}">
                <a16:creationId xmlns:a16="http://schemas.microsoft.com/office/drawing/2014/main" id="{B8091E3F-EFCB-BBB2-31D4-6BEC4E36ECAD}"/>
              </a:ext>
            </a:extLst>
          </p:cNvPr>
          <p:cNvCxnSpPr>
            <a:cxnSpLocks/>
          </p:cNvCxnSpPr>
          <p:nvPr/>
        </p:nvCxnSpPr>
        <p:spPr>
          <a:xfrm>
            <a:off x="19978443" y="3903256"/>
            <a:ext cx="0" cy="165827"/>
          </a:xfrm>
          <a:prstGeom prst="line">
            <a:avLst/>
          </a:prstGeom>
          <a:ln w="57150">
            <a:solidFill>
              <a:srgbClr val="F656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79" name="Picture 26678">
            <a:extLst>
              <a:ext uri="{FF2B5EF4-FFF2-40B4-BE49-F238E27FC236}">
                <a16:creationId xmlns:a16="http://schemas.microsoft.com/office/drawing/2014/main" id="{1833ED81-AFA1-841B-44E3-787DE83CC9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4348" y="2675399"/>
            <a:ext cx="1355397" cy="1355397"/>
          </a:xfrm>
          <a:prstGeom prst="rect">
            <a:avLst/>
          </a:prstGeom>
        </p:spPr>
      </p:pic>
      <p:pic>
        <p:nvPicPr>
          <p:cNvPr id="26680" name="Picture 26679">
            <a:extLst>
              <a:ext uri="{FF2B5EF4-FFF2-40B4-BE49-F238E27FC236}">
                <a16:creationId xmlns:a16="http://schemas.microsoft.com/office/drawing/2014/main" id="{A6E97925-7840-982A-3279-202AEF89DBC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434109" y="2851311"/>
            <a:ext cx="726554" cy="744361"/>
          </a:xfrm>
          <a:prstGeom prst="rect">
            <a:avLst/>
          </a:prstGeom>
        </p:spPr>
      </p:pic>
      <p:pic>
        <p:nvPicPr>
          <p:cNvPr id="26681" name="Picture 4" descr="Eiffel tower - Free buildings icons">
            <a:extLst>
              <a:ext uri="{FF2B5EF4-FFF2-40B4-BE49-F238E27FC236}">
                <a16:creationId xmlns:a16="http://schemas.microsoft.com/office/drawing/2014/main" id="{8F5616B0-A218-1070-2AB3-4C831F87A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2672" y="2933884"/>
            <a:ext cx="915512" cy="91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82" name="Graphic 26681" descr="Windmill outline">
            <a:extLst>
              <a:ext uri="{FF2B5EF4-FFF2-40B4-BE49-F238E27FC236}">
                <a16:creationId xmlns:a16="http://schemas.microsoft.com/office/drawing/2014/main" id="{EC210E9C-2F48-DA93-618A-8B35D2C39CC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6199351" y="3069679"/>
            <a:ext cx="789890" cy="789890"/>
          </a:xfrm>
          <a:prstGeom prst="rect">
            <a:avLst/>
          </a:prstGeom>
        </p:spPr>
      </p:pic>
      <p:pic>
        <p:nvPicPr>
          <p:cNvPr id="26683" name="Picture 6" descr="colosseum Icon - Free PNG &amp; SVG 454590 - Noun Project">
            <a:extLst>
              <a:ext uri="{FF2B5EF4-FFF2-40B4-BE49-F238E27FC236}">
                <a16:creationId xmlns:a16="http://schemas.microsoft.com/office/drawing/2014/main" id="{76AADFC3-FCDD-D3A7-4E88-4C70165F8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8566" y="2870926"/>
            <a:ext cx="1171929" cy="117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84" name="Picture 8" descr="MSCA">
            <a:extLst>
              <a:ext uri="{FF2B5EF4-FFF2-40B4-BE49-F238E27FC236}">
                <a16:creationId xmlns:a16="http://schemas.microsoft.com/office/drawing/2014/main" id="{01EBDCF4-AE4F-5E0A-4847-7C0703419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0824" y="4175282"/>
            <a:ext cx="1075731" cy="104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85" name="TextBox 26684">
            <a:extLst>
              <a:ext uri="{FF2B5EF4-FFF2-40B4-BE49-F238E27FC236}">
                <a16:creationId xmlns:a16="http://schemas.microsoft.com/office/drawing/2014/main" id="{146C5442-BF49-F4B4-5125-262D2822E410}"/>
              </a:ext>
            </a:extLst>
          </p:cNvPr>
          <p:cNvSpPr txBox="1"/>
          <p:nvPr/>
        </p:nvSpPr>
        <p:spPr>
          <a:xfrm>
            <a:off x="13118934" y="2422621"/>
            <a:ext cx="13847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F65609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Glassy colloids</a:t>
            </a:r>
            <a:endParaRPr lang="en-MX" sz="1400" dirty="0"/>
          </a:p>
        </p:txBody>
      </p:sp>
      <p:sp>
        <p:nvSpPr>
          <p:cNvPr id="26686" name="TextBox 26685">
            <a:extLst>
              <a:ext uri="{FF2B5EF4-FFF2-40B4-BE49-F238E27FC236}">
                <a16:creationId xmlns:a16="http://schemas.microsoft.com/office/drawing/2014/main" id="{FE217E3B-C3DA-4964-E598-1B987649E8D5}"/>
              </a:ext>
            </a:extLst>
          </p:cNvPr>
          <p:cNvSpPr txBox="1"/>
          <p:nvPr/>
        </p:nvSpPr>
        <p:spPr>
          <a:xfrm>
            <a:off x="16701849" y="5207173"/>
            <a:ext cx="14721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F65609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Self assembly</a:t>
            </a:r>
            <a:endParaRPr lang="en-MX" sz="1400" dirty="0"/>
          </a:p>
        </p:txBody>
      </p:sp>
      <p:sp>
        <p:nvSpPr>
          <p:cNvPr id="26687" name="TextBox 26686">
            <a:extLst>
              <a:ext uri="{FF2B5EF4-FFF2-40B4-BE49-F238E27FC236}">
                <a16:creationId xmlns:a16="http://schemas.microsoft.com/office/drawing/2014/main" id="{02A0A596-63B3-1710-9E8B-527F813E697E}"/>
              </a:ext>
            </a:extLst>
          </p:cNvPr>
          <p:cNvSpPr txBox="1"/>
          <p:nvPr/>
        </p:nvSpPr>
        <p:spPr>
          <a:xfrm>
            <a:off x="20411069" y="3152063"/>
            <a:ext cx="10682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65609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Microgel particles</a:t>
            </a:r>
            <a:endParaRPr lang="en-MX" sz="1400" dirty="0"/>
          </a:p>
        </p:txBody>
      </p:sp>
      <p:pic>
        <p:nvPicPr>
          <p:cNvPr id="2048" name="Picture 37">
            <a:extLst>
              <a:ext uri="{FF2B5EF4-FFF2-40B4-BE49-F238E27FC236}">
                <a16:creationId xmlns:a16="http://schemas.microsoft.com/office/drawing/2014/main" id="{DFCEA5A5-0D88-48B1-0D61-20E9469E7FD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66868" t="-534" r="12042" b="23680"/>
          <a:stretch/>
        </p:blipFill>
        <p:spPr>
          <a:xfrm>
            <a:off x="17111151" y="5598002"/>
            <a:ext cx="988847" cy="950287"/>
          </a:xfrm>
          <a:prstGeom prst="rect">
            <a:avLst/>
          </a:prstGeom>
        </p:spPr>
      </p:pic>
      <p:pic>
        <p:nvPicPr>
          <p:cNvPr id="2049" name="Picture 2048" descr="A map of europe with red borders&#10;&#10;Description automatically generated">
            <a:extLst>
              <a:ext uri="{FF2B5EF4-FFF2-40B4-BE49-F238E27FC236}">
                <a16:creationId xmlns:a16="http://schemas.microsoft.com/office/drawing/2014/main" id="{59933B16-CE91-7F5E-D955-853C790A01F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281" y="2328550"/>
            <a:ext cx="1382455" cy="1382455"/>
          </a:xfrm>
          <a:prstGeom prst="rect">
            <a:avLst/>
          </a:prstGeom>
        </p:spPr>
      </p:pic>
      <p:cxnSp>
        <p:nvCxnSpPr>
          <p:cNvPr id="2051" name="Straight Connector 2050">
            <a:extLst>
              <a:ext uri="{FF2B5EF4-FFF2-40B4-BE49-F238E27FC236}">
                <a16:creationId xmlns:a16="http://schemas.microsoft.com/office/drawing/2014/main" id="{7E4C3C22-EC78-2193-30DA-3B1DF7F4A4A1}"/>
              </a:ext>
            </a:extLst>
          </p:cNvPr>
          <p:cNvCxnSpPr>
            <a:cxnSpLocks/>
          </p:cNvCxnSpPr>
          <p:nvPr/>
        </p:nvCxnSpPr>
        <p:spPr>
          <a:xfrm>
            <a:off x="10994507" y="3952724"/>
            <a:ext cx="0" cy="165827"/>
          </a:xfrm>
          <a:prstGeom prst="line">
            <a:avLst/>
          </a:prstGeom>
          <a:ln w="57150">
            <a:solidFill>
              <a:srgbClr val="F656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3" name="Chevron 2052">
            <a:extLst>
              <a:ext uri="{FF2B5EF4-FFF2-40B4-BE49-F238E27FC236}">
                <a16:creationId xmlns:a16="http://schemas.microsoft.com/office/drawing/2014/main" id="{436A7F08-F204-BFDE-04C3-1F6C625EA966}"/>
              </a:ext>
            </a:extLst>
          </p:cNvPr>
          <p:cNvSpPr/>
          <p:nvPr/>
        </p:nvSpPr>
        <p:spPr>
          <a:xfrm>
            <a:off x="12242112" y="3633566"/>
            <a:ext cx="361958" cy="640865"/>
          </a:xfrm>
          <a:prstGeom prst="chevron">
            <a:avLst>
              <a:gd name="adj" fmla="val 83378"/>
            </a:avLst>
          </a:prstGeom>
          <a:solidFill>
            <a:srgbClr val="F65609"/>
          </a:solidFill>
          <a:ln>
            <a:solidFill>
              <a:srgbClr val="F656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500" fill="hold"/>
                                        <p:tgtEl>
                                          <p:spTgt spid="1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3" fill="hold" display="0">
                  <p:stCondLst>
                    <p:cond delay="indefinite"/>
                  </p:stCondLst>
                </p:cTn>
                <p:tgtEl>
                  <p:spTgt spid="1029"/>
                </p:tgtEl>
              </p:cMediaNode>
            </p:vide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1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43" grpId="0"/>
      <p:bldP spid="3" grpId="0"/>
      <p:bldP spid="8" grpId="0"/>
      <p:bldP spid="51" grpId="0"/>
      <p:bldP spid="1032" grpId="0"/>
      <p:bldP spid="1045" grpId="0"/>
      <p:bldP spid="1046" grpId="0"/>
      <p:bldP spid="1047" grpId="0"/>
      <p:bldP spid="10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A02A4CB-A99D-7065-2A22-C91620BF1D8B}"/>
              </a:ext>
            </a:extLst>
          </p:cNvPr>
          <p:cNvGrpSpPr>
            <a:grpSpLocks noChangeAspect="1"/>
          </p:cNvGrpSpPr>
          <p:nvPr/>
        </p:nvGrpSpPr>
        <p:grpSpPr>
          <a:xfrm>
            <a:off x="10648273" y="51684"/>
            <a:ext cx="1297403" cy="1297403"/>
            <a:chOff x="1206691" y="1777805"/>
            <a:chExt cx="3021974" cy="3021974"/>
          </a:xfrm>
        </p:grpSpPr>
        <p:pic>
          <p:nvPicPr>
            <p:cNvPr id="6" name="Picture 5" descr="A person taking a selfie&#10;&#10;Description automatically generated">
              <a:extLst>
                <a:ext uri="{FF2B5EF4-FFF2-40B4-BE49-F238E27FC236}">
                  <a16:creationId xmlns:a16="http://schemas.microsoft.com/office/drawing/2014/main" id="{A568CCA1-25BF-38F7-76CB-497FCEA539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16" b="9559"/>
            <a:stretch/>
          </p:blipFill>
          <p:spPr>
            <a:xfrm>
              <a:off x="1278121" y="1848441"/>
              <a:ext cx="2879115" cy="2880702"/>
            </a:xfrm>
            <a:prstGeom prst="ellipse">
              <a:avLst/>
            </a:prstGeom>
            <a:ln>
              <a:noFill/>
            </a:ln>
            <a:effectLst>
              <a:softEdge rad="52800"/>
            </a:effec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4BE551C-F1E4-D0AF-D00F-0E7AFAF845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6691" y="1777805"/>
              <a:ext cx="3021974" cy="3021974"/>
            </a:xfrm>
            <a:prstGeom prst="ellipse">
              <a:avLst/>
            </a:prstGeom>
            <a:noFill/>
            <a:ln w="57150">
              <a:solidFill>
                <a:srgbClr val="FCAE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F1407BF-4BF4-CF64-78C8-46F5C19EF089}"/>
              </a:ext>
            </a:extLst>
          </p:cNvPr>
          <p:cNvSpPr txBox="1"/>
          <p:nvPr/>
        </p:nvSpPr>
        <p:spPr>
          <a:xfrm>
            <a:off x="246325" y="215995"/>
            <a:ext cx="1406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X" sz="3200" dirty="0">
                <a:latin typeface="Avenir Book" panose="02000503020000020003" pitchFamily="2" charset="0"/>
              </a:rPr>
              <a:t>Career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2365326-F001-DA5D-073E-34FD33D67E53}"/>
              </a:ext>
            </a:extLst>
          </p:cNvPr>
          <p:cNvGrpSpPr>
            <a:grpSpLocks noChangeAspect="1"/>
          </p:cNvGrpSpPr>
          <p:nvPr/>
        </p:nvGrpSpPr>
        <p:grpSpPr>
          <a:xfrm>
            <a:off x="-7077041" y="4191789"/>
            <a:ext cx="1335166" cy="1104512"/>
            <a:chOff x="1043928" y="4359283"/>
            <a:chExt cx="760734" cy="76073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F20035F-1C01-6327-3FB5-411FCF3236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3928" y="4359283"/>
              <a:ext cx="760734" cy="760734"/>
            </a:xfrm>
            <a:prstGeom prst="ellipse">
              <a:avLst/>
            </a:prstGeom>
            <a:noFill/>
            <a:ln>
              <a:solidFill>
                <a:srgbClr val="F6560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 dirty="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8827C44-CF8C-8A48-7133-60FB870D7C2F}"/>
                </a:ext>
              </a:extLst>
            </p:cNvPr>
            <p:cNvGrpSpPr/>
            <p:nvPr/>
          </p:nvGrpSpPr>
          <p:grpSpPr>
            <a:xfrm>
              <a:off x="1089874" y="4405229"/>
              <a:ext cx="668843" cy="668843"/>
              <a:chOff x="5404129" y="5196851"/>
              <a:chExt cx="668843" cy="668843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3595524-F98F-03A9-D578-874BB25970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04129" y="5196851"/>
                <a:ext cx="668843" cy="668843"/>
              </a:xfrm>
              <a:prstGeom prst="ellipse">
                <a:avLst/>
              </a:prstGeom>
              <a:solidFill>
                <a:srgbClr val="F6560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sz="14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12EB7CA-AD67-08CB-0152-D215D95B3A71}"/>
                  </a:ext>
                </a:extLst>
              </p:cNvPr>
              <p:cNvSpPr txBox="1"/>
              <p:nvPr/>
            </p:nvSpPr>
            <p:spPr>
              <a:xfrm>
                <a:off x="5473108" y="5392440"/>
                <a:ext cx="530883" cy="3391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MX" sz="2600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2014</a:t>
                </a:r>
              </a:p>
            </p:txBody>
          </p:sp>
        </p:grp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3D936A-BBF2-E141-652E-1945908CECEC}"/>
              </a:ext>
            </a:extLst>
          </p:cNvPr>
          <p:cNvCxnSpPr>
            <a:cxnSpLocks/>
          </p:cNvCxnSpPr>
          <p:nvPr/>
        </p:nvCxnSpPr>
        <p:spPr>
          <a:xfrm>
            <a:off x="1" y="3910889"/>
            <a:ext cx="15125700" cy="23551"/>
          </a:xfrm>
          <a:prstGeom prst="line">
            <a:avLst/>
          </a:prstGeom>
          <a:ln w="57150">
            <a:solidFill>
              <a:srgbClr val="F656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134A6C2-C05B-1910-C1C9-D26B4CCD0308}"/>
              </a:ext>
            </a:extLst>
          </p:cNvPr>
          <p:cNvGrpSpPr>
            <a:grpSpLocks noChangeAspect="1"/>
          </p:cNvGrpSpPr>
          <p:nvPr/>
        </p:nvGrpSpPr>
        <p:grpSpPr>
          <a:xfrm>
            <a:off x="-1756840" y="2305746"/>
            <a:ext cx="1335166" cy="1104512"/>
            <a:chOff x="1043928" y="4359283"/>
            <a:chExt cx="760734" cy="76073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A2A850E-43A7-909F-879D-647D5D8D93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3928" y="4359283"/>
              <a:ext cx="760734" cy="760734"/>
            </a:xfrm>
            <a:prstGeom prst="ellipse">
              <a:avLst/>
            </a:prstGeom>
            <a:noFill/>
            <a:ln>
              <a:solidFill>
                <a:srgbClr val="FABF0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91BA3D9-8372-B556-533F-B1EFC76A731B}"/>
                </a:ext>
              </a:extLst>
            </p:cNvPr>
            <p:cNvGrpSpPr/>
            <p:nvPr/>
          </p:nvGrpSpPr>
          <p:grpSpPr>
            <a:xfrm>
              <a:off x="1089874" y="4405229"/>
              <a:ext cx="668843" cy="668843"/>
              <a:chOff x="5404129" y="5196851"/>
              <a:chExt cx="668843" cy="668843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0A54D056-6DFD-1DDD-BB81-9E5E59A36E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04129" y="5196851"/>
                <a:ext cx="668843" cy="668843"/>
              </a:xfrm>
              <a:prstGeom prst="ellipse">
                <a:avLst/>
              </a:prstGeom>
              <a:solidFill>
                <a:srgbClr val="FABF0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sz="14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6829EF8-24C9-7F97-2F1B-2160F1096C4D}"/>
                  </a:ext>
                </a:extLst>
              </p:cNvPr>
              <p:cNvSpPr txBox="1"/>
              <p:nvPr/>
            </p:nvSpPr>
            <p:spPr>
              <a:xfrm>
                <a:off x="5473108" y="5392440"/>
                <a:ext cx="530883" cy="3391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MX" sz="2600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2017</a:t>
                </a:r>
              </a:p>
            </p:txBody>
          </p:sp>
        </p:grpSp>
      </p:grpSp>
      <p:sp>
        <p:nvSpPr>
          <p:cNvPr id="37" name="Chevron 36">
            <a:extLst>
              <a:ext uri="{FF2B5EF4-FFF2-40B4-BE49-F238E27FC236}">
                <a16:creationId xmlns:a16="http://schemas.microsoft.com/office/drawing/2014/main" id="{0A1EF4CE-E2D2-9140-2395-45A8851ACC13}"/>
              </a:ext>
            </a:extLst>
          </p:cNvPr>
          <p:cNvSpPr/>
          <p:nvPr/>
        </p:nvSpPr>
        <p:spPr>
          <a:xfrm>
            <a:off x="-7371133" y="3588688"/>
            <a:ext cx="361958" cy="640865"/>
          </a:xfrm>
          <a:prstGeom prst="chevron">
            <a:avLst>
              <a:gd name="adj" fmla="val 83378"/>
            </a:avLst>
          </a:prstGeom>
          <a:solidFill>
            <a:srgbClr val="F65609"/>
          </a:solidFill>
          <a:ln>
            <a:solidFill>
              <a:srgbClr val="F656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CD9D1DF-B945-E9D0-D0B0-B84967C75AF7}"/>
              </a:ext>
            </a:extLst>
          </p:cNvPr>
          <p:cNvSpPr txBox="1"/>
          <p:nvPr/>
        </p:nvSpPr>
        <p:spPr>
          <a:xfrm>
            <a:off x="-6946290" y="1120576"/>
            <a:ext cx="102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1600" b="1" dirty="0">
                <a:latin typeface="Avenir Book" panose="02000503020000020003" pitchFamily="2" charset="0"/>
              </a:rPr>
              <a:t>BSc in Physics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31CBB78-656A-1181-33CD-D718CCB44002}"/>
              </a:ext>
            </a:extLst>
          </p:cNvPr>
          <p:cNvCxnSpPr>
            <a:cxnSpLocks/>
          </p:cNvCxnSpPr>
          <p:nvPr/>
        </p:nvCxnSpPr>
        <p:spPr>
          <a:xfrm>
            <a:off x="-6432383" y="3896812"/>
            <a:ext cx="0" cy="165827"/>
          </a:xfrm>
          <a:prstGeom prst="line">
            <a:avLst/>
          </a:prstGeom>
          <a:ln w="57150">
            <a:solidFill>
              <a:srgbClr val="F656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408CD77-11B5-3B81-835E-2EB53F67345C}"/>
              </a:ext>
            </a:extLst>
          </p:cNvPr>
          <p:cNvCxnSpPr>
            <a:cxnSpLocks/>
          </p:cNvCxnSpPr>
          <p:nvPr/>
        </p:nvCxnSpPr>
        <p:spPr>
          <a:xfrm>
            <a:off x="-1129026" y="3739448"/>
            <a:ext cx="0" cy="165827"/>
          </a:xfrm>
          <a:prstGeom prst="line">
            <a:avLst/>
          </a:prstGeom>
          <a:ln w="57150">
            <a:solidFill>
              <a:srgbClr val="F656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4CB4EDA0-9061-22DB-71CE-221AE2020632}"/>
              </a:ext>
            </a:extLst>
          </p:cNvPr>
          <p:cNvSpPr txBox="1"/>
          <p:nvPr/>
        </p:nvSpPr>
        <p:spPr>
          <a:xfrm>
            <a:off x="-1728990" y="4055464"/>
            <a:ext cx="102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1600" b="1" dirty="0">
                <a:latin typeface="Avenir Book" panose="02000503020000020003" pitchFamily="2" charset="0"/>
              </a:rPr>
              <a:t>MSc in Physics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D14F327-731C-B2ED-597D-37AF794AFF68}"/>
              </a:ext>
            </a:extLst>
          </p:cNvPr>
          <p:cNvGrpSpPr/>
          <p:nvPr/>
        </p:nvGrpSpPr>
        <p:grpSpPr>
          <a:xfrm>
            <a:off x="-7462673" y="1867217"/>
            <a:ext cx="2307493" cy="334373"/>
            <a:chOff x="589734" y="4491431"/>
            <a:chExt cx="2307493" cy="594514"/>
          </a:xfrm>
        </p:grpSpPr>
        <p:pic>
          <p:nvPicPr>
            <p:cNvPr id="56" name="Graphic 55" descr="Marker with solid fill">
              <a:extLst>
                <a:ext uri="{FF2B5EF4-FFF2-40B4-BE49-F238E27FC236}">
                  <a16:creationId xmlns:a16="http://schemas.microsoft.com/office/drawing/2014/main" id="{88B0BC99-1E78-71F1-8D03-46ED2E81D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89734" y="4491431"/>
              <a:ext cx="418962" cy="418962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154B6C1-D4DE-5253-FCB4-275639494E2A}"/>
                </a:ext>
              </a:extLst>
            </p:cNvPr>
            <p:cNvSpPr txBox="1"/>
            <p:nvPr/>
          </p:nvSpPr>
          <p:spPr>
            <a:xfrm>
              <a:off x="895357" y="4538719"/>
              <a:ext cx="2001870" cy="547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Avenir Book" panose="02000503020000020003" pitchFamily="2" charset="0"/>
                </a:rPr>
                <a:t>UAEMex</a:t>
              </a:r>
              <a:r>
                <a:rPr lang="en-US" sz="1400" dirty="0">
                  <a:latin typeface="Avenir Book" panose="02000503020000020003" pitchFamily="2" charset="0"/>
                </a:rPr>
                <a:t>, Mexico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896C0D7-5424-3083-1212-8FB453E827F1}"/>
              </a:ext>
            </a:extLst>
          </p:cNvPr>
          <p:cNvGrpSpPr/>
          <p:nvPr/>
        </p:nvGrpSpPr>
        <p:grpSpPr>
          <a:xfrm>
            <a:off x="-2217471" y="4716843"/>
            <a:ext cx="2318202" cy="383824"/>
            <a:chOff x="2589479" y="1735041"/>
            <a:chExt cx="2318202" cy="418962"/>
          </a:xfrm>
        </p:grpSpPr>
        <p:pic>
          <p:nvPicPr>
            <p:cNvPr id="58" name="Graphic 57" descr="Marker with solid fill">
              <a:extLst>
                <a:ext uri="{FF2B5EF4-FFF2-40B4-BE49-F238E27FC236}">
                  <a16:creationId xmlns:a16="http://schemas.microsoft.com/office/drawing/2014/main" id="{3AE0DB02-3E19-3E6D-E83F-7EEF0C8B7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589479" y="1735041"/>
              <a:ext cx="418962" cy="418962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AEA5932-32DC-46EC-0965-50425DFEB165}"/>
                </a:ext>
              </a:extLst>
            </p:cNvPr>
            <p:cNvSpPr txBox="1"/>
            <p:nvPr/>
          </p:nvSpPr>
          <p:spPr>
            <a:xfrm>
              <a:off x="2905811" y="1781988"/>
              <a:ext cx="2001870" cy="335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venir Book" panose="02000503020000020003" pitchFamily="2" charset="0"/>
                </a:rPr>
                <a:t>UNAM, Mexico</a:t>
              </a:r>
            </a:p>
          </p:txBody>
        </p:sp>
      </p:grpSp>
      <p:pic>
        <p:nvPicPr>
          <p:cNvPr id="26642" name="Picture 26641">
            <a:extLst>
              <a:ext uri="{FF2B5EF4-FFF2-40B4-BE49-F238E27FC236}">
                <a16:creationId xmlns:a16="http://schemas.microsoft.com/office/drawing/2014/main" id="{B41688C7-A470-B094-2D21-7E71B2F235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303" t="10069" r="9297" b="14970"/>
          <a:stretch/>
        </p:blipFill>
        <p:spPr>
          <a:xfrm>
            <a:off x="-1556722" y="5678887"/>
            <a:ext cx="852916" cy="804088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8E7DAE6-D631-258A-EA28-10F06BEC4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27708" y="2258460"/>
            <a:ext cx="1384374" cy="138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F86BD1-8632-3EDE-58B2-C1C16FFC2314}"/>
              </a:ext>
            </a:extLst>
          </p:cNvPr>
          <p:cNvSpPr txBox="1"/>
          <p:nvPr/>
        </p:nvSpPr>
        <p:spPr>
          <a:xfrm>
            <a:off x="-9104386" y="1914047"/>
            <a:ext cx="911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1600" dirty="0">
                <a:latin typeface="Avenir Book" panose="02000503020000020003" pitchFamily="2" charset="0"/>
              </a:rPr>
              <a:t>Mexico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5919AE3-0CC2-50A5-3AB6-0464B71E13A1}"/>
              </a:ext>
            </a:extLst>
          </p:cNvPr>
          <p:cNvCxnSpPr>
            <a:cxnSpLocks/>
          </p:cNvCxnSpPr>
          <p:nvPr/>
        </p:nvCxnSpPr>
        <p:spPr>
          <a:xfrm>
            <a:off x="-8695711" y="3913549"/>
            <a:ext cx="0" cy="165827"/>
          </a:xfrm>
          <a:prstGeom prst="line">
            <a:avLst/>
          </a:prstGeom>
          <a:ln w="57150">
            <a:solidFill>
              <a:srgbClr val="F656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 descr="Marker with solid fill">
            <a:extLst>
              <a:ext uri="{FF2B5EF4-FFF2-40B4-BE49-F238E27FC236}">
                <a16:creationId xmlns:a16="http://schemas.microsoft.com/office/drawing/2014/main" id="{AD4743AF-7D44-3406-B718-4965215B3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9363514" y="1867217"/>
            <a:ext cx="418962" cy="418962"/>
          </a:xfrm>
          <a:prstGeom prst="rect">
            <a:avLst/>
          </a:prstGeom>
        </p:spPr>
      </p:pic>
      <p:pic>
        <p:nvPicPr>
          <p:cNvPr id="2050" name="Picture 2" descr="KcsA potassium channel - Wikipedia">
            <a:extLst>
              <a:ext uri="{FF2B5EF4-FFF2-40B4-BE49-F238E27FC236}">
                <a16:creationId xmlns:a16="http://schemas.microsoft.com/office/drawing/2014/main" id="{25955065-11BB-5C82-848F-23F0754B8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34695" y="2648132"/>
            <a:ext cx="863809" cy="115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63FDA5-7F77-04D4-B32C-FE009A794E30}"/>
              </a:ext>
            </a:extLst>
          </p:cNvPr>
          <p:cNvSpPr txBox="1"/>
          <p:nvPr/>
        </p:nvSpPr>
        <p:spPr>
          <a:xfrm>
            <a:off x="-6988644" y="2476464"/>
            <a:ext cx="14013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65609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Ionic channels</a:t>
            </a:r>
            <a:endParaRPr lang="en-MX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DC9C84-45C0-5B2E-3F07-C65CFA8ED4E3}"/>
              </a:ext>
            </a:extLst>
          </p:cNvPr>
          <p:cNvSpPr txBox="1"/>
          <p:nvPr/>
        </p:nvSpPr>
        <p:spPr>
          <a:xfrm>
            <a:off x="-1990750" y="5218778"/>
            <a:ext cx="18618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F65609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Diblock</a:t>
            </a:r>
            <a:r>
              <a:rPr lang="en-US" sz="1400" dirty="0">
                <a:solidFill>
                  <a:srgbClr val="F65609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 copolymers</a:t>
            </a:r>
            <a:endParaRPr lang="en-MX" sz="1400" dirty="0"/>
          </a:p>
        </p:txBody>
      </p:sp>
      <p:pic>
        <p:nvPicPr>
          <p:cNvPr id="47" name="Graphic 46" descr="Laptop outline">
            <a:extLst>
              <a:ext uri="{FF2B5EF4-FFF2-40B4-BE49-F238E27FC236}">
                <a16:creationId xmlns:a16="http://schemas.microsoft.com/office/drawing/2014/main" id="{883993FA-44DA-D415-3273-FB7AA32DE7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4528593" y="3958509"/>
            <a:ext cx="914400" cy="9144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EAF4696D-79CE-1522-2401-26B9F2260958}"/>
              </a:ext>
            </a:extLst>
          </p:cNvPr>
          <p:cNvSpPr txBox="1"/>
          <p:nvPr/>
        </p:nvSpPr>
        <p:spPr>
          <a:xfrm>
            <a:off x="-4840700" y="4853798"/>
            <a:ext cx="15619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1600" b="1" dirty="0">
                <a:latin typeface="Avenir Book" panose="02000503020000020003" pitchFamily="2" charset="0"/>
              </a:rPr>
              <a:t>Soft matter</a:t>
            </a:r>
          </a:p>
        </p:txBody>
      </p:sp>
      <p:pic>
        <p:nvPicPr>
          <p:cNvPr id="1029" name="dump_0.10">
            <a:hlinkClick r:id="" action="ppaction://media"/>
            <a:extLst>
              <a:ext uri="{FF2B5EF4-FFF2-40B4-BE49-F238E27FC236}">
                <a16:creationId xmlns:a16="http://schemas.microsoft.com/office/drawing/2014/main" id="{14C76F2E-A2FB-46E4-67FA-323A8932C5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l="1801" t="14975" r="3660" b="6474"/>
          <a:stretch/>
        </p:blipFill>
        <p:spPr>
          <a:xfrm>
            <a:off x="-5270949" y="1702983"/>
            <a:ext cx="2263392" cy="2019976"/>
          </a:xfrm>
          <a:prstGeom prst="rect">
            <a:avLst/>
          </a:prstGeom>
        </p:spPr>
      </p:pic>
      <p:cxnSp>
        <p:nvCxnSpPr>
          <p:cNvPr id="1030" name="Straight Connector 1029">
            <a:extLst>
              <a:ext uri="{FF2B5EF4-FFF2-40B4-BE49-F238E27FC236}">
                <a16:creationId xmlns:a16="http://schemas.microsoft.com/office/drawing/2014/main" id="{1C7FC65B-8E50-DF3A-8D62-A9518D087513}"/>
              </a:ext>
            </a:extLst>
          </p:cNvPr>
          <p:cNvCxnSpPr>
            <a:cxnSpLocks/>
          </p:cNvCxnSpPr>
          <p:nvPr/>
        </p:nvCxnSpPr>
        <p:spPr>
          <a:xfrm>
            <a:off x="-4099008" y="3896195"/>
            <a:ext cx="0" cy="165827"/>
          </a:xfrm>
          <a:prstGeom prst="line">
            <a:avLst/>
          </a:prstGeom>
          <a:ln w="57150">
            <a:solidFill>
              <a:srgbClr val="F656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2" name="TextBox 1031">
            <a:extLst>
              <a:ext uri="{FF2B5EF4-FFF2-40B4-BE49-F238E27FC236}">
                <a16:creationId xmlns:a16="http://schemas.microsoft.com/office/drawing/2014/main" id="{B0EF469D-C6F3-DBA4-5193-80419A90BAFC}"/>
              </a:ext>
            </a:extLst>
          </p:cNvPr>
          <p:cNvSpPr txBox="1"/>
          <p:nvPr/>
        </p:nvSpPr>
        <p:spPr>
          <a:xfrm>
            <a:off x="-4765131" y="1134111"/>
            <a:ext cx="13874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X" sz="1600" b="1" dirty="0">
                <a:latin typeface="Avenir Book" panose="02000503020000020003" pitchFamily="2" charset="0"/>
              </a:rPr>
              <a:t>Molecular Simulations</a:t>
            </a:r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92FC7A42-188E-608D-B39C-EC8152C02953}"/>
              </a:ext>
            </a:extLst>
          </p:cNvPr>
          <p:cNvCxnSpPr>
            <a:cxnSpLocks/>
          </p:cNvCxnSpPr>
          <p:nvPr/>
        </p:nvCxnSpPr>
        <p:spPr>
          <a:xfrm flipH="1">
            <a:off x="-5111996" y="5151206"/>
            <a:ext cx="471564" cy="543023"/>
          </a:xfrm>
          <a:prstGeom prst="line">
            <a:avLst/>
          </a:prstGeom>
          <a:ln w="38100">
            <a:solidFill>
              <a:srgbClr val="F65609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22CED0EF-4C94-8192-B633-EABAD1D06FDC}"/>
              </a:ext>
            </a:extLst>
          </p:cNvPr>
          <p:cNvCxnSpPr>
            <a:cxnSpLocks/>
          </p:cNvCxnSpPr>
          <p:nvPr/>
        </p:nvCxnSpPr>
        <p:spPr>
          <a:xfrm flipH="1">
            <a:off x="-4381075" y="5210323"/>
            <a:ext cx="65017" cy="728117"/>
          </a:xfrm>
          <a:prstGeom prst="line">
            <a:avLst/>
          </a:prstGeom>
          <a:ln w="38100">
            <a:solidFill>
              <a:srgbClr val="F65609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322C517B-712D-A081-47B4-EB3D8278F21B}"/>
              </a:ext>
            </a:extLst>
          </p:cNvPr>
          <p:cNvCxnSpPr>
            <a:cxnSpLocks/>
            <a:endCxn id="1048" idx="0"/>
          </p:cNvCxnSpPr>
          <p:nvPr/>
        </p:nvCxnSpPr>
        <p:spPr>
          <a:xfrm>
            <a:off x="-3952653" y="5208716"/>
            <a:ext cx="464778" cy="744083"/>
          </a:xfrm>
          <a:prstGeom prst="line">
            <a:avLst/>
          </a:prstGeom>
          <a:ln w="38100">
            <a:solidFill>
              <a:srgbClr val="F65609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Straight Connector 1038">
            <a:extLst>
              <a:ext uri="{FF2B5EF4-FFF2-40B4-BE49-F238E27FC236}">
                <a16:creationId xmlns:a16="http://schemas.microsoft.com/office/drawing/2014/main" id="{6FFCF3D9-8C16-B7E8-AE83-6EDA0F632E54}"/>
              </a:ext>
            </a:extLst>
          </p:cNvPr>
          <p:cNvCxnSpPr>
            <a:cxnSpLocks/>
          </p:cNvCxnSpPr>
          <p:nvPr/>
        </p:nvCxnSpPr>
        <p:spPr>
          <a:xfrm>
            <a:off x="-3667537" y="5174669"/>
            <a:ext cx="677727" cy="571105"/>
          </a:xfrm>
          <a:prstGeom prst="line">
            <a:avLst/>
          </a:prstGeom>
          <a:ln w="38100">
            <a:solidFill>
              <a:srgbClr val="F65609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5" name="TextBox 1044">
            <a:extLst>
              <a:ext uri="{FF2B5EF4-FFF2-40B4-BE49-F238E27FC236}">
                <a16:creationId xmlns:a16="http://schemas.microsoft.com/office/drawing/2014/main" id="{E697CED9-1B09-D6B8-B1E6-1AAC27A068E5}"/>
              </a:ext>
            </a:extLst>
          </p:cNvPr>
          <p:cNvSpPr txBox="1"/>
          <p:nvPr/>
        </p:nvSpPr>
        <p:spPr>
          <a:xfrm>
            <a:off x="-5716799" y="5745774"/>
            <a:ext cx="833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1600" b="1" dirty="0">
                <a:latin typeface="Avenir Book" panose="02000503020000020003" pitchFamily="2" charset="0"/>
              </a:rPr>
              <a:t>Gels</a:t>
            </a:r>
          </a:p>
        </p:txBody>
      </p:sp>
      <p:sp>
        <p:nvSpPr>
          <p:cNvPr id="1046" name="TextBox 1045">
            <a:extLst>
              <a:ext uri="{FF2B5EF4-FFF2-40B4-BE49-F238E27FC236}">
                <a16:creationId xmlns:a16="http://schemas.microsoft.com/office/drawing/2014/main" id="{4D3B5502-C785-246B-6F74-590DA6CEB6E7}"/>
              </a:ext>
            </a:extLst>
          </p:cNvPr>
          <p:cNvSpPr txBox="1"/>
          <p:nvPr/>
        </p:nvSpPr>
        <p:spPr>
          <a:xfrm>
            <a:off x="-3166611" y="5745774"/>
            <a:ext cx="1088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1600" b="1" dirty="0">
                <a:latin typeface="Avenir Book" panose="02000503020000020003" pitchFamily="2" charset="0"/>
              </a:rPr>
              <a:t>Colloids</a:t>
            </a:r>
          </a:p>
        </p:txBody>
      </p:sp>
      <p:sp>
        <p:nvSpPr>
          <p:cNvPr id="1047" name="TextBox 1046">
            <a:extLst>
              <a:ext uri="{FF2B5EF4-FFF2-40B4-BE49-F238E27FC236}">
                <a16:creationId xmlns:a16="http://schemas.microsoft.com/office/drawing/2014/main" id="{A7489D3C-3C80-7AA5-D151-6238130F6A20}"/>
              </a:ext>
            </a:extLst>
          </p:cNvPr>
          <p:cNvSpPr txBox="1"/>
          <p:nvPr/>
        </p:nvSpPr>
        <p:spPr>
          <a:xfrm>
            <a:off x="-5111996" y="5952799"/>
            <a:ext cx="1088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1600" b="1" dirty="0">
                <a:latin typeface="Avenir Book" panose="02000503020000020003" pitchFamily="2" charset="0"/>
              </a:rPr>
              <a:t>Liquids</a:t>
            </a:r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BF7422D8-8275-CBA2-77D2-260BD2E41682}"/>
              </a:ext>
            </a:extLst>
          </p:cNvPr>
          <p:cNvSpPr txBox="1"/>
          <p:nvPr/>
        </p:nvSpPr>
        <p:spPr>
          <a:xfrm>
            <a:off x="-4032129" y="5952799"/>
            <a:ext cx="1088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1600" b="1" dirty="0">
                <a:latin typeface="Avenir Book" panose="02000503020000020003" pitchFamily="2" charset="0"/>
              </a:rPr>
              <a:t>Polymers</a:t>
            </a:r>
          </a:p>
        </p:txBody>
      </p:sp>
      <p:grpSp>
        <p:nvGrpSpPr>
          <p:cNvPr id="26657" name="Group 26656">
            <a:extLst>
              <a:ext uri="{FF2B5EF4-FFF2-40B4-BE49-F238E27FC236}">
                <a16:creationId xmlns:a16="http://schemas.microsoft.com/office/drawing/2014/main" id="{13746E6D-97E2-73C3-CF91-A4BC7E15BC67}"/>
              </a:ext>
            </a:extLst>
          </p:cNvPr>
          <p:cNvGrpSpPr>
            <a:grpSpLocks noChangeAspect="1"/>
          </p:cNvGrpSpPr>
          <p:nvPr/>
        </p:nvGrpSpPr>
        <p:grpSpPr>
          <a:xfrm>
            <a:off x="16933400" y="2256817"/>
            <a:ext cx="1335166" cy="1104512"/>
            <a:chOff x="1043928" y="4359283"/>
            <a:chExt cx="760734" cy="760734"/>
          </a:xfrm>
        </p:grpSpPr>
        <p:sp>
          <p:nvSpPr>
            <p:cNvPr id="26658" name="Oval 26657">
              <a:extLst>
                <a:ext uri="{FF2B5EF4-FFF2-40B4-BE49-F238E27FC236}">
                  <a16:creationId xmlns:a16="http://schemas.microsoft.com/office/drawing/2014/main" id="{0B223487-B6CB-FFF5-F899-DC397FC9A9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3928" y="4359283"/>
              <a:ext cx="760734" cy="760734"/>
            </a:xfrm>
            <a:prstGeom prst="ellipse">
              <a:avLst/>
            </a:prstGeom>
            <a:noFill/>
            <a:ln>
              <a:solidFill>
                <a:srgbClr val="F6560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 dirty="0"/>
            </a:p>
          </p:txBody>
        </p:sp>
        <p:grpSp>
          <p:nvGrpSpPr>
            <p:cNvPr id="26659" name="Group 26658">
              <a:extLst>
                <a:ext uri="{FF2B5EF4-FFF2-40B4-BE49-F238E27FC236}">
                  <a16:creationId xmlns:a16="http://schemas.microsoft.com/office/drawing/2014/main" id="{19E421BC-B274-0FCA-D222-E11EC4DE1B93}"/>
                </a:ext>
              </a:extLst>
            </p:cNvPr>
            <p:cNvGrpSpPr/>
            <p:nvPr/>
          </p:nvGrpSpPr>
          <p:grpSpPr>
            <a:xfrm>
              <a:off x="1089874" y="4405228"/>
              <a:ext cx="668843" cy="668843"/>
              <a:chOff x="5404129" y="5196850"/>
              <a:chExt cx="668843" cy="668843"/>
            </a:xfrm>
          </p:grpSpPr>
          <p:sp>
            <p:nvSpPr>
              <p:cNvPr id="26660" name="Oval 26659">
                <a:extLst>
                  <a:ext uri="{FF2B5EF4-FFF2-40B4-BE49-F238E27FC236}">
                    <a16:creationId xmlns:a16="http://schemas.microsoft.com/office/drawing/2014/main" id="{6774BCFF-4B8E-57A3-765A-ECFD60632F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04129" y="5196850"/>
                <a:ext cx="668843" cy="668843"/>
              </a:xfrm>
              <a:prstGeom prst="ellipse">
                <a:avLst/>
              </a:prstGeom>
              <a:solidFill>
                <a:srgbClr val="F6560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sz="14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26661" name="TextBox 26660">
                <a:extLst>
                  <a:ext uri="{FF2B5EF4-FFF2-40B4-BE49-F238E27FC236}">
                    <a16:creationId xmlns:a16="http://schemas.microsoft.com/office/drawing/2014/main" id="{07485828-B7B5-7A2C-8C25-4E1C67C5E525}"/>
                  </a:ext>
                </a:extLst>
              </p:cNvPr>
              <p:cNvSpPr txBox="1"/>
              <p:nvPr/>
            </p:nvSpPr>
            <p:spPr>
              <a:xfrm>
                <a:off x="5473108" y="5392440"/>
                <a:ext cx="530883" cy="3391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MX" sz="2600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2023</a:t>
                </a:r>
              </a:p>
            </p:txBody>
          </p:sp>
        </p:grpSp>
      </p:grpSp>
      <p:cxnSp>
        <p:nvCxnSpPr>
          <p:cNvPr id="26664" name="Straight Connector 26663">
            <a:extLst>
              <a:ext uri="{FF2B5EF4-FFF2-40B4-BE49-F238E27FC236}">
                <a16:creationId xmlns:a16="http://schemas.microsoft.com/office/drawing/2014/main" id="{8C9D3E81-204F-D188-00DC-215E95AC7E02}"/>
              </a:ext>
            </a:extLst>
          </p:cNvPr>
          <p:cNvCxnSpPr>
            <a:cxnSpLocks/>
          </p:cNvCxnSpPr>
          <p:nvPr/>
        </p:nvCxnSpPr>
        <p:spPr>
          <a:xfrm>
            <a:off x="17591706" y="3699137"/>
            <a:ext cx="0" cy="165827"/>
          </a:xfrm>
          <a:prstGeom prst="line">
            <a:avLst/>
          </a:prstGeom>
          <a:ln w="57150">
            <a:solidFill>
              <a:srgbClr val="F656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65" name="TextBox 26664">
            <a:extLst>
              <a:ext uri="{FF2B5EF4-FFF2-40B4-BE49-F238E27FC236}">
                <a16:creationId xmlns:a16="http://schemas.microsoft.com/office/drawing/2014/main" id="{6753B602-B42D-0A56-73D6-219E82530908}"/>
              </a:ext>
            </a:extLst>
          </p:cNvPr>
          <p:cNvSpPr txBox="1"/>
          <p:nvPr/>
        </p:nvSpPr>
        <p:spPr>
          <a:xfrm>
            <a:off x="16654309" y="4014862"/>
            <a:ext cx="1874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1600" b="1" dirty="0">
                <a:latin typeface="Avenir Book" panose="02000503020000020003" pitchFamily="2" charset="0"/>
              </a:rPr>
              <a:t>Postdoctoral researcher</a:t>
            </a:r>
          </a:p>
        </p:txBody>
      </p:sp>
      <p:grpSp>
        <p:nvGrpSpPr>
          <p:cNvPr id="26670" name="Group 26669">
            <a:extLst>
              <a:ext uri="{FF2B5EF4-FFF2-40B4-BE49-F238E27FC236}">
                <a16:creationId xmlns:a16="http://schemas.microsoft.com/office/drawing/2014/main" id="{CA7B149B-9430-7ECE-BEEF-F6079B87FB41}"/>
              </a:ext>
            </a:extLst>
          </p:cNvPr>
          <p:cNvGrpSpPr/>
          <p:nvPr/>
        </p:nvGrpSpPr>
        <p:grpSpPr>
          <a:xfrm>
            <a:off x="16492369" y="4625589"/>
            <a:ext cx="2406249" cy="523220"/>
            <a:chOff x="4692054" y="4357063"/>
            <a:chExt cx="2406249" cy="1443937"/>
          </a:xfrm>
        </p:grpSpPr>
        <p:pic>
          <p:nvPicPr>
            <p:cNvPr id="26671" name="Graphic 26670" descr="Marker with solid fill">
              <a:extLst>
                <a:ext uri="{FF2B5EF4-FFF2-40B4-BE49-F238E27FC236}">
                  <a16:creationId xmlns:a16="http://schemas.microsoft.com/office/drawing/2014/main" id="{9D11A738-9EC8-30A4-9D17-143BD4910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692054" y="4399070"/>
              <a:ext cx="418962" cy="418962"/>
            </a:xfrm>
            <a:prstGeom prst="rect">
              <a:avLst/>
            </a:prstGeom>
          </p:spPr>
        </p:pic>
        <p:sp>
          <p:nvSpPr>
            <p:cNvPr id="26672" name="TextBox 26671">
              <a:extLst>
                <a:ext uri="{FF2B5EF4-FFF2-40B4-BE49-F238E27FC236}">
                  <a16:creationId xmlns:a16="http://schemas.microsoft.com/office/drawing/2014/main" id="{2E598B03-E561-BDF7-CD0C-84A9B0FBD28D}"/>
                </a:ext>
              </a:extLst>
            </p:cNvPr>
            <p:cNvSpPr txBox="1"/>
            <p:nvPr/>
          </p:nvSpPr>
          <p:spPr>
            <a:xfrm>
              <a:off x="5007109" y="4357063"/>
              <a:ext cx="2091194" cy="1443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venir Book" panose="02000503020000020003" pitchFamily="2" charset="0"/>
                </a:rPr>
                <a:t>Utrecht University, SCMB, Netherlands</a:t>
              </a:r>
            </a:p>
          </p:txBody>
        </p:sp>
      </p:grpSp>
      <p:sp>
        <p:nvSpPr>
          <p:cNvPr id="26673" name="Chevron 26672">
            <a:extLst>
              <a:ext uri="{FF2B5EF4-FFF2-40B4-BE49-F238E27FC236}">
                <a16:creationId xmlns:a16="http://schemas.microsoft.com/office/drawing/2014/main" id="{8157B049-DE46-596D-14A2-06463FD55742}"/>
              </a:ext>
            </a:extLst>
          </p:cNvPr>
          <p:cNvSpPr/>
          <p:nvPr/>
        </p:nvSpPr>
        <p:spPr>
          <a:xfrm>
            <a:off x="21087830" y="3572051"/>
            <a:ext cx="361958" cy="640865"/>
          </a:xfrm>
          <a:prstGeom prst="chevron">
            <a:avLst>
              <a:gd name="adj" fmla="val 83378"/>
            </a:avLst>
          </a:prstGeom>
          <a:solidFill>
            <a:srgbClr val="F65609"/>
          </a:solidFill>
          <a:ln>
            <a:solidFill>
              <a:srgbClr val="F656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>
              <a:solidFill>
                <a:schemeClr val="tx1"/>
              </a:solidFill>
            </a:endParaRPr>
          </a:p>
        </p:txBody>
      </p:sp>
      <p:sp>
        <p:nvSpPr>
          <p:cNvPr id="26674" name="TextBox 26673">
            <a:extLst>
              <a:ext uri="{FF2B5EF4-FFF2-40B4-BE49-F238E27FC236}">
                <a16:creationId xmlns:a16="http://schemas.microsoft.com/office/drawing/2014/main" id="{6FD82D38-8977-036A-73B2-F351DF2C40C4}"/>
              </a:ext>
            </a:extLst>
          </p:cNvPr>
          <p:cNvSpPr txBox="1"/>
          <p:nvPr/>
        </p:nvSpPr>
        <p:spPr>
          <a:xfrm>
            <a:off x="18554263" y="1103939"/>
            <a:ext cx="1874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1600" b="1" dirty="0">
                <a:latin typeface="Avenir Book" panose="02000503020000020003" pitchFamily="2" charset="0"/>
              </a:rPr>
              <a:t>Postdoctoral researcher </a:t>
            </a:r>
          </a:p>
          <a:p>
            <a:pPr algn="ctr"/>
            <a:r>
              <a:rPr lang="en-MX" sz="1600" b="1" dirty="0">
                <a:latin typeface="Avenir Book" panose="02000503020000020003" pitchFamily="2" charset="0"/>
              </a:rPr>
              <a:t>MSCA</a:t>
            </a:r>
          </a:p>
        </p:txBody>
      </p:sp>
      <p:grpSp>
        <p:nvGrpSpPr>
          <p:cNvPr id="26675" name="Group 26674">
            <a:extLst>
              <a:ext uri="{FF2B5EF4-FFF2-40B4-BE49-F238E27FC236}">
                <a16:creationId xmlns:a16="http://schemas.microsoft.com/office/drawing/2014/main" id="{3404297F-36AE-0606-CCE4-50A732463B2A}"/>
              </a:ext>
            </a:extLst>
          </p:cNvPr>
          <p:cNvGrpSpPr/>
          <p:nvPr/>
        </p:nvGrpSpPr>
        <p:grpSpPr>
          <a:xfrm>
            <a:off x="18543192" y="1862614"/>
            <a:ext cx="2031998" cy="523220"/>
            <a:chOff x="4692054" y="4357063"/>
            <a:chExt cx="2031998" cy="1208959"/>
          </a:xfrm>
        </p:grpSpPr>
        <p:pic>
          <p:nvPicPr>
            <p:cNvPr id="26676" name="Graphic 26675" descr="Marker with solid fill">
              <a:extLst>
                <a:ext uri="{FF2B5EF4-FFF2-40B4-BE49-F238E27FC236}">
                  <a16:creationId xmlns:a16="http://schemas.microsoft.com/office/drawing/2014/main" id="{89FB8D6B-3239-A52E-8C7F-7324FF7D4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692054" y="4364345"/>
              <a:ext cx="418962" cy="418962"/>
            </a:xfrm>
            <a:prstGeom prst="rect">
              <a:avLst/>
            </a:prstGeom>
          </p:spPr>
        </p:pic>
        <p:sp>
          <p:nvSpPr>
            <p:cNvPr id="26677" name="TextBox 26676">
              <a:extLst>
                <a:ext uri="{FF2B5EF4-FFF2-40B4-BE49-F238E27FC236}">
                  <a16:creationId xmlns:a16="http://schemas.microsoft.com/office/drawing/2014/main" id="{9BACC181-D435-1A6F-6615-3BB8E9E3C588}"/>
                </a:ext>
              </a:extLst>
            </p:cNvPr>
            <p:cNvSpPr txBox="1"/>
            <p:nvPr/>
          </p:nvSpPr>
          <p:spPr>
            <a:xfrm>
              <a:off x="5007109" y="4357063"/>
              <a:ext cx="1716943" cy="1208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venir Book" panose="02000503020000020003" pitchFamily="2" charset="0"/>
                </a:rPr>
                <a:t>Sapienza University, Italy</a:t>
              </a:r>
            </a:p>
          </p:txBody>
        </p:sp>
      </p:grpSp>
      <p:cxnSp>
        <p:nvCxnSpPr>
          <p:cNvPr id="26678" name="Straight Connector 26677">
            <a:extLst>
              <a:ext uri="{FF2B5EF4-FFF2-40B4-BE49-F238E27FC236}">
                <a16:creationId xmlns:a16="http://schemas.microsoft.com/office/drawing/2014/main" id="{B8091E3F-EFCB-BBB2-31D4-6BEC4E36ECAD}"/>
              </a:ext>
            </a:extLst>
          </p:cNvPr>
          <p:cNvCxnSpPr>
            <a:cxnSpLocks/>
          </p:cNvCxnSpPr>
          <p:nvPr/>
        </p:nvCxnSpPr>
        <p:spPr>
          <a:xfrm>
            <a:off x="19978443" y="3903256"/>
            <a:ext cx="0" cy="165827"/>
          </a:xfrm>
          <a:prstGeom prst="line">
            <a:avLst/>
          </a:prstGeom>
          <a:ln w="57150">
            <a:solidFill>
              <a:srgbClr val="F656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79" name="Picture 26678">
            <a:extLst>
              <a:ext uri="{FF2B5EF4-FFF2-40B4-BE49-F238E27FC236}">
                <a16:creationId xmlns:a16="http://schemas.microsoft.com/office/drawing/2014/main" id="{1833ED81-AFA1-841B-44E3-787DE83CC9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4348" y="2675399"/>
            <a:ext cx="1355397" cy="1355397"/>
          </a:xfrm>
          <a:prstGeom prst="rect">
            <a:avLst/>
          </a:prstGeom>
        </p:spPr>
      </p:pic>
      <p:pic>
        <p:nvPicPr>
          <p:cNvPr id="26682" name="Graphic 26681" descr="Windmill outline">
            <a:extLst>
              <a:ext uri="{FF2B5EF4-FFF2-40B4-BE49-F238E27FC236}">
                <a16:creationId xmlns:a16="http://schemas.microsoft.com/office/drawing/2014/main" id="{EC210E9C-2F48-DA93-618A-8B35D2C39CC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199351" y="3069679"/>
            <a:ext cx="789890" cy="789890"/>
          </a:xfrm>
          <a:prstGeom prst="rect">
            <a:avLst/>
          </a:prstGeom>
        </p:spPr>
      </p:pic>
      <p:pic>
        <p:nvPicPr>
          <p:cNvPr id="26683" name="Picture 6" descr="colosseum Icon - Free PNG &amp; SVG 454590 - Noun Project">
            <a:extLst>
              <a:ext uri="{FF2B5EF4-FFF2-40B4-BE49-F238E27FC236}">
                <a16:creationId xmlns:a16="http://schemas.microsoft.com/office/drawing/2014/main" id="{76AADFC3-FCDD-D3A7-4E88-4C70165F8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8566" y="2870926"/>
            <a:ext cx="1171929" cy="117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84" name="Picture 8" descr="MSCA">
            <a:extLst>
              <a:ext uri="{FF2B5EF4-FFF2-40B4-BE49-F238E27FC236}">
                <a16:creationId xmlns:a16="http://schemas.microsoft.com/office/drawing/2014/main" id="{01EBDCF4-AE4F-5E0A-4847-7C0703419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0824" y="4175282"/>
            <a:ext cx="1075731" cy="104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86" name="TextBox 26685">
            <a:extLst>
              <a:ext uri="{FF2B5EF4-FFF2-40B4-BE49-F238E27FC236}">
                <a16:creationId xmlns:a16="http://schemas.microsoft.com/office/drawing/2014/main" id="{FE217E3B-C3DA-4964-E598-1B987649E8D5}"/>
              </a:ext>
            </a:extLst>
          </p:cNvPr>
          <p:cNvSpPr txBox="1"/>
          <p:nvPr/>
        </p:nvSpPr>
        <p:spPr>
          <a:xfrm>
            <a:off x="16701849" y="5207173"/>
            <a:ext cx="14721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F65609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Self assembly</a:t>
            </a:r>
            <a:endParaRPr lang="en-MX" sz="1400" dirty="0"/>
          </a:p>
        </p:txBody>
      </p:sp>
      <p:sp>
        <p:nvSpPr>
          <p:cNvPr id="26687" name="TextBox 26686">
            <a:extLst>
              <a:ext uri="{FF2B5EF4-FFF2-40B4-BE49-F238E27FC236}">
                <a16:creationId xmlns:a16="http://schemas.microsoft.com/office/drawing/2014/main" id="{02A0A596-63B3-1710-9E8B-527F813E697E}"/>
              </a:ext>
            </a:extLst>
          </p:cNvPr>
          <p:cNvSpPr txBox="1"/>
          <p:nvPr/>
        </p:nvSpPr>
        <p:spPr>
          <a:xfrm>
            <a:off x="20411069" y="3152063"/>
            <a:ext cx="10682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65609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Microgel particles</a:t>
            </a:r>
            <a:endParaRPr lang="en-MX" sz="1400" dirty="0"/>
          </a:p>
        </p:txBody>
      </p:sp>
      <p:pic>
        <p:nvPicPr>
          <p:cNvPr id="2048" name="Picture 37">
            <a:extLst>
              <a:ext uri="{FF2B5EF4-FFF2-40B4-BE49-F238E27FC236}">
                <a16:creationId xmlns:a16="http://schemas.microsoft.com/office/drawing/2014/main" id="{DFCEA5A5-0D88-48B1-0D61-20E9469E7FD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66868" t="-534" r="12042" b="23680"/>
          <a:stretch/>
        </p:blipFill>
        <p:spPr>
          <a:xfrm>
            <a:off x="17111151" y="5598002"/>
            <a:ext cx="988847" cy="950287"/>
          </a:xfrm>
          <a:prstGeom prst="rect">
            <a:avLst/>
          </a:prstGeom>
        </p:spPr>
      </p:pic>
      <p:pic>
        <p:nvPicPr>
          <p:cNvPr id="2049" name="Picture 2048" descr="A map of europe with red borders&#10;&#10;Description automatically generated">
            <a:extLst>
              <a:ext uri="{FF2B5EF4-FFF2-40B4-BE49-F238E27FC236}">
                <a16:creationId xmlns:a16="http://schemas.microsoft.com/office/drawing/2014/main" id="{59933B16-CE91-7F5E-D955-853C790A01F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33" y="2307661"/>
            <a:ext cx="1382455" cy="1382455"/>
          </a:xfrm>
          <a:prstGeom prst="rect">
            <a:avLst/>
          </a:prstGeom>
        </p:spPr>
      </p:pic>
      <p:cxnSp>
        <p:nvCxnSpPr>
          <p:cNvPr id="2051" name="Straight Connector 2050">
            <a:extLst>
              <a:ext uri="{FF2B5EF4-FFF2-40B4-BE49-F238E27FC236}">
                <a16:creationId xmlns:a16="http://schemas.microsoft.com/office/drawing/2014/main" id="{7E4C3C22-EC78-2193-30DA-3B1DF7F4A4A1}"/>
              </a:ext>
            </a:extLst>
          </p:cNvPr>
          <p:cNvCxnSpPr>
            <a:cxnSpLocks/>
          </p:cNvCxnSpPr>
          <p:nvPr/>
        </p:nvCxnSpPr>
        <p:spPr>
          <a:xfrm>
            <a:off x="891759" y="3931835"/>
            <a:ext cx="0" cy="165827"/>
          </a:xfrm>
          <a:prstGeom prst="line">
            <a:avLst/>
          </a:prstGeom>
          <a:ln w="57150">
            <a:solidFill>
              <a:srgbClr val="F656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4A83D7D-71FD-20B9-81C0-7036B949EA03}"/>
              </a:ext>
            </a:extLst>
          </p:cNvPr>
          <p:cNvGrpSpPr>
            <a:grpSpLocks noChangeAspect="1"/>
          </p:cNvGrpSpPr>
          <p:nvPr/>
        </p:nvGrpSpPr>
        <p:grpSpPr>
          <a:xfrm>
            <a:off x="13070259" y="4205324"/>
            <a:ext cx="1335166" cy="1104512"/>
            <a:chOff x="1043928" y="4359283"/>
            <a:chExt cx="760734" cy="760734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8EFA735-0725-26BF-43BE-34DEBC3A71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3928" y="4359283"/>
              <a:ext cx="760734" cy="760734"/>
            </a:xfrm>
            <a:prstGeom prst="ellipse">
              <a:avLst/>
            </a:prstGeom>
            <a:noFill/>
            <a:ln>
              <a:solidFill>
                <a:srgbClr val="F502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E3A5CBA-24CA-A151-4BE9-6B0B75F8647B}"/>
                </a:ext>
              </a:extLst>
            </p:cNvPr>
            <p:cNvGrpSpPr/>
            <p:nvPr/>
          </p:nvGrpSpPr>
          <p:grpSpPr>
            <a:xfrm>
              <a:off x="1089874" y="4405229"/>
              <a:ext cx="668843" cy="668843"/>
              <a:chOff x="5404129" y="5196851"/>
              <a:chExt cx="668843" cy="668843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345FAD5D-72E9-C52F-8DF0-CA1A8DDA49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04129" y="5196851"/>
                <a:ext cx="668843" cy="668843"/>
              </a:xfrm>
              <a:prstGeom prst="ellipse">
                <a:avLst/>
              </a:prstGeom>
              <a:solidFill>
                <a:srgbClr val="F5026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sz="14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7DB52A8-0334-BCD4-6291-A5B0701D51D5}"/>
                  </a:ext>
                </a:extLst>
              </p:cNvPr>
              <p:cNvSpPr txBox="1"/>
              <p:nvPr/>
            </p:nvSpPr>
            <p:spPr>
              <a:xfrm>
                <a:off x="5473108" y="5392440"/>
                <a:ext cx="530883" cy="3391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MX" sz="2600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2020</a:t>
                </a:r>
              </a:p>
            </p:txBody>
          </p:sp>
        </p:grp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28EC4F5-30A8-C47E-F081-F3FDE08DB1AC}"/>
              </a:ext>
            </a:extLst>
          </p:cNvPr>
          <p:cNvCxnSpPr>
            <a:cxnSpLocks/>
          </p:cNvCxnSpPr>
          <p:nvPr/>
        </p:nvCxnSpPr>
        <p:spPr>
          <a:xfrm>
            <a:off x="13776461" y="3933428"/>
            <a:ext cx="0" cy="165827"/>
          </a:xfrm>
          <a:prstGeom prst="line">
            <a:avLst/>
          </a:prstGeom>
          <a:ln w="57150">
            <a:solidFill>
              <a:srgbClr val="F656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4C2B791D-1D04-48B4-E1CA-4ED680D89956}"/>
              </a:ext>
            </a:extLst>
          </p:cNvPr>
          <p:cNvSpPr txBox="1"/>
          <p:nvPr/>
        </p:nvSpPr>
        <p:spPr>
          <a:xfrm>
            <a:off x="13186372" y="1134111"/>
            <a:ext cx="102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1600" b="1" dirty="0">
                <a:latin typeface="Avenir Book" panose="02000503020000020003" pitchFamily="2" charset="0"/>
              </a:rPr>
              <a:t>PhD in Physics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A4113E8-CE53-0F23-2414-224A4A724241}"/>
              </a:ext>
            </a:extLst>
          </p:cNvPr>
          <p:cNvGrpSpPr/>
          <p:nvPr/>
        </p:nvGrpSpPr>
        <p:grpSpPr>
          <a:xfrm>
            <a:off x="12643407" y="1878173"/>
            <a:ext cx="2406249" cy="523220"/>
            <a:chOff x="4692054" y="4357063"/>
            <a:chExt cx="2406249" cy="856345"/>
          </a:xfrm>
        </p:grpSpPr>
        <p:pic>
          <p:nvPicPr>
            <p:cNvPr id="48" name="Graphic 47" descr="Marker with solid fill">
              <a:extLst>
                <a:ext uri="{FF2B5EF4-FFF2-40B4-BE49-F238E27FC236}">
                  <a16:creationId xmlns:a16="http://schemas.microsoft.com/office/drawing/2014/main" id="{981BEE6F-364B-5513-137C-8356E78A0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692054" y="4364345"/>
              <a:ext cx="418962" cy="418962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E913732-D8DE-DC51-39FF-4282831AE1C6}"/>
                </a:ext>
              </a:extLst>
            </p:cNvPr>
            <p:cNvSpPr txBox="1"/>
            <p:nvPr/>
          </p:nvSpPr>
          <p:spPr>
            <a:xfrm>
              <a:off x="5007109" y="4357063"/>
              <a:ext cx="2091194" cy="856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venir Book" panose="02000503020000020003" pitchFamily="2" charset="0"/>
                </a:rPr>
                <a:t>Université Paris-</a:t>
              </a:r>
              <a:r>
                <a:rPr lang="en-US" sz="1400" dirty="0" err="1">
                  <a:latin typeface="Avenir Book" panose="02000503020000020003" pitchFamily="2" charset="0"/>
                </a:rPr>
                <a:t>Saclay</a:t>
              </a:r>
              <a:r>
                <a:rPr lang="en-US" sz="1400" dirty="0">
                  <a:latin typeface="Avenir Book" panose="02000503020000020003" pitchFamily="2" charset="0"/>
                </a:rPr>
                <a:t>, France</a:t>
              </a: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AF6988D3-1DE2-9D2A-80D7-5B6220BC45D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3319436" y="2699603"/>
            <a:ext cx="1045242" cy="1070860"/>
          </a:xfrm>
          <a:prstGeom prst="rect">
            <a:avLst/>
          </a:prstGeom>
        </p:spPr>
      </p:pic>
      <p:pic>
        <p:nvPicPr>
          <p:cNvPr id="52" name="Picture 4" descr="Eiffel tower - Free buildings icons">
            <a:extLst>
              <a:ext uri="{FF2B5EF4-FFF2-40B4-BE49-F238E27FC236}">
                <a16:creationId xmlns:a16="http://schemas.microsoft.com/office/drawing/2014/main" id="{E533BB87-BFD2-FB6A-C084-E6A970F62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0326" y="2831226"/>
            <a:ext cx="1048343" cy="104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4D60BC98-AF2C-AFCB-BE1C-5CB611F6C6B8}"/>
              </a:ext>
            </a:extLst>
          </p:cNvPr>
          <p:cNvSpPr txBox="1"/>
          <p:nvPr/>
        </p:nvSpPr>
        <p:spPr>
          <a:xfrm>
            <a:off x="13172500" y="2395641"/>
            <a:ext cx="13847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F65609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Glassy colloids</a:t>
            </a:r>
            <a:endParaRPr lang="en-MX" sz="1400" dirty="0"/>
          </a:p>
        </p:txBody>
      </p:sp>
      <p:sp>
        <p:nvSpPr>
          <p:cNvPr id="54" name="Chevron 53">
            <a:extLst>
              <a:ext uri="{FF2B5EF4-FFF2-40B4-BE49-F238E27FC236}">
                <a16:creationId xmlns:a16="http://schemas.microsoft.com/office/drawing/2014/main" id="{3CFD3091-5DC5-A193-6966-6A088C6042A2}"/>
              </a:ext>
            </a:extLst>
          </p:cNvPr>
          <p:cNvSpPr/>
          <p:nvPr/>
        </p:nvSpPr>
        <p:spPr>
          <a:xfrm>
            <a:off x="1882181" y="3612678"/>
            <a:ext cx="361959" cy="640865"/>
          </a:xfrm>
          <a:prstGeom prst="chevron">
            <a:avLst>
              <a:gd name="adj" fmla="val 83378"/>
            </a:avLst>
          </a:prstGeom>
          <a:solidFill>
            <a:srgbClr val="F65609"/>
          </a:solidFill>
          <a:ln>
            <a:solidFill>
              <a:srgbClr val="F656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683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02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A02A4CB-A99D-7065-2A22-C91620BF1D8B}"/>
              </a:ext>
            </a:extLst>
          </p:cNvPr>
          <p:cNvGrpSpPr>
            <a:grpSpLocks noChangeAspect="1"/>
          </p:cNvGrpSpPr>
          <p:nvPr/>
        </p:nvGrpSpPr>
        <p:grpSpPr>
          <a:xfrm>
            <a:off x="10491108" y="51684"/>
            <a:ext cx="1297403" cy="1297403"/>
            <a:chOff x="1206691" y="1777805"/>
            <a:chExt cx="3021974" cy="3021974"/>
          </a:xfrm>
        </p:grpSpPr>
        <p:pic>
          <p:nvPicPr>
            <p:cNvPr id="6" name="Picture 5" descr="A person taking a selfie&#10;&#10;Description automatically generated">
              <a:extLst>
                <a:ext uri="{FF2B5EF4-FFF2-40B4-BE49-F238E27FC236}">
                  <a16:creationId xmlns:a16="http://schemas.microsoft.com/office/drawing/2014/main" id="{A568CCA1-25BF-38F7-76CB-497FCEA539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16" b="9559"/>
            <a:stretch/>
          </p:blipFill>
          <p:spPr>
            <a:xfrm>
              <a:off x="1278121" y="1848441"/>
              <a:ext cx="2879115" cy="2880702"/>
            </a:xfrm>
            <a:prstGeom prst="ellipse">
              <a:avLst/>
            </a:prstGeom>
            <a:ln>
              <a:noFill/>
            </a:ln>
            <a:effectLst>
              <a:softEdge rad="52800"/>
            </a:effec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4BE551C-F1E4-D0AF-D00F-0E7AFAF845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6691" y="1777805"/>
              <a:ext cx="3021974" cy="3021974"/>
            </a:xfrm>
            <a:prstGeom prst="ellipse">
              <a:avLst/>
            </a:prstGeom>
            <a:noFill/>
            <a:ln w="57150">
              <a:solidFill>
                <a:srgbClr val="FCAE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F1407BF-4BF4-CF64-78C8-46F5C19EF089}"/>
              </a:ext>
            </a:extLst>
          </p:cNvPr>
          <p:cNvSpPr txBox="1"/>
          <p:nvPr/>
        </p:nvSpPr>
        <p:spPr>
          <a:xfrm>
            <a:off x="246325" y="215995"/>
            <a:ext cx="1406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X" sz="3200" dirty="0">
                <a:latin typeface="Avenir Book" panose="02000503020000020003" pitchFamily="2" charset="0"/>
              </a:rPr>
              <a:t>Career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CD67854-949F-75B3-8DED-8C403F961752}"/>
              </a:ext>
            </a:extLst>
          </p:cNvPr>
          <p:cNvGrpSpPr>
            <a:grpSpLocks noChangeAspect="1"/>
          </p:cNvGrpSpPr>
          <p:nvPr/>
        </p:nvGrpSpPr>
        <p:grpSpPr>
          <a:xfrm>
            <a:off x="3239790" y="4205471"/>
            <a:ext cx="1335167" cy="1335167"/>
            <a:chOff x="1043928" y="4359283"/>
            <a:chExt cx="760734" cy="76073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7CE9F23-3B24-93C1-7C50-606DF00326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3928" y="4359283"/>
              <a:ext cx="760734" cy="760734"/>
            </a:xfrm>
            <a:prstGeom prst="ellipse">
              <a:avLst/>
            </a:prstGeom>
            <a:noFill/>
            <a:ln>
              <a:solidFill>
                <a:srgbClr val="F502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 dirty="0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ED35590-D56D-DFA9-C0B2-A931BAF4DAE1}"/>
                </a:ext>
              </a:extLst>
            </p:cNvPr>
            <p:cNvGrpSpPr/>
            <p:nvPr/>
          </p:nvGrpSpPr>
          <p:grpSpPr>
            <a:xfrm>
              <a:off x="1089874" y="4405229"/>
              <a:ext cx="668843" cy="668843"/>
              <a:chOff x="5404129" y="5196851"/>
              <a:chExt cx="668843" cy="668843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450DA21C-EB1D-DDB4-635C-6316D67538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04129" y="5196851"/>
                <a:ext cx="668843" cy="668843"/>
              </a:xfrm>
              <a:prstGeom prst="ellipse">
                <a:avLst/>
              </a:prstGeom>
              <a:solidFill>
                <a:srgbClr val="F5026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sz="14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FAFF63D-946B-8AF4-8E8A-FD19136B75B7}"/>
                  </a:ext>
                </a:extLst>
              </p:cNvPr>
              <p:cNvSpPr txBox="1"/>
              <p:nvPr/>
            </p:nvSpPr>
            <p:spPr>
              <a:xfrm>
                <a:off x="5473108" y="5392440"/>
                <a:ext cx="530883" cy="2805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MX" sz="2600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2020</a:t>
                </a: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3B2FD8C-95A3-ED2D-A942-B6CCE47179F4}"/>
              </a:ext>
            </a:extLst>
          </p:cNvPr>
          <p:cNvGrpSpPr>
            <a:grpSpLocks noChangeAspect="1"/>
          </p:cNvGrpSpPr>
          <p:nvPr/>
        </p:nvGrpSpPr>
        <p:grpSpPr>
          <a:xfrm>
            <a:off x="6556398" y="2287135"/>
            <a:ext cx="1335167" cy="1335167"/>
            <a:chOff x="1043928" y="4359283"/>
            <a:chExt cx="760734" cy="760734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1AF2939-440F-7D58-8E21-0B2B12815C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3928" y="4359283"/>
              <a:ext cx="760734" cy="760734"/>
            </a:xfrm>
            <a:prstGeom prst="ellipse">
              <a:avLst/>
            </a:prstGeom>
            <a:noFill/>
            <a:ln>
              <a:solidFill>
                <a:srgbClr val="F6560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D325971-B630-BB1C-2425-79F3A1936CA0}"/>
                </a:ext>
              </a:extLst>
            </p:cNvPr>
            <p:cNvGrpSpPr/>
            <p:nvPr/>
          </p:nvGrpSpPr>
          <p:grpSpPr>
            <a:xfrm>
              <a:off x="1089874" y="4405228"/>
              <a:ext cx="668843" cy="668843"/>
              <a:chOff x="5404129" y="5196850"/>
              <a:chExt cx="668843" cy="668843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E768E8B4-6DD2-993B-33B8-2AF1750307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04129" y="5196850"/>
                <a:ext cx="668843" cy="668843"/>
              </a:xfrm>
              <a:prstGeom prst="ellipse">
                <a:avLst/>
              </a:prstGeom>
              <a:solidFill>
                <a:srgbClr val="F6560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sz="14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986D605-ADE1-676F-61A4-9BA097010A8D}"/>
                  </a:ext>
                </a:extLst>
              </p:cNvPr>
              <p:cNvSpPr txBox="1"/>
              <p:nvPr/>
            </p:nvSpPr>
            <p:spPr>
              <a:xfrm>
                <a:off x="5473108" y="5392440"/>
                <a:ext cx="530883" cy="2805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MX" sz="2600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2024</a:t>
                </a:r>
              </a:p>
            </p:txBody>
          </p:sp>
        </p:grp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F4F07FC-BF1D-2629-8F28-FA899BC87D07}"/>
              </a:ext>
            </a:extLst>
          </p:cNvPr>
          <p:cNvCxnSpPr>
            <a:cxnSpLocks/>
          </p:cNvCxnSpPr>
          <p:nvPr/>
        </p:nvCxnSpPr>
        <p:spPr>
          <a:xfrm>
            <a:off x="3945991" y="3933572"/>
            <a:ext cx="0" cy="165827"/>
          </a:xfrm>
          <a:prstGeom prst="line">
            <a:avLst/>
          </a:prstGeom>
          <a:ln w="57150">
            <a:solidFill>
              <a:srgbClr val="F656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1D294A0-B5B8-560B-CAE0-322218D0376D}"/>
              </a:ext>
            </a:extLst>
          </p:cNvPr>
          <p:cNvSpPr txBox="1"/>
          <p:nvPr/>
        </p:nvSpPr>
        <p:spPr>
          <a:xfrm>
            <a:off x="3355902" y="1134255"/>
            <a:ext cx="1027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1600" b="1" dirty="0">
                <a:latin typeface="Avenir Book" panose="02000503020000020003" pitchFamily="2" charset="0"/>
              </a:rPr>
              <a:t>PhD in Physics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9803F22-D537-8A82-8119-462DD3C2B3E0}"/>
              </a:ext>
            </a:extLst>
          </p:cNvPr>
          <p:cNvCxnSpPr>
            <a:cxnSpLocks/>
          </p:cNvCxnSpPr>
          <p:nvPr/>
        </p:nvCxnSpPr>
        <p:spPr>
          <a:xfrm>
            <a:off x="7214704" y="3729453"/>
            <a:ext cx="0" cy="165827"/>
          </a:xfrm>
          <a:prstGeom prst="line">
            <a:avLst/>
          </a:prstGeom>
          <a:ln w="57150">
            <a:solidFill>
              <a:srgbClr val="F656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0B7754B8-4624-2FF7-A480-E8C82BD6E5DC}"/>
              </a:ext>
            </a:extLst>
          </p:cNvPr>
          <p:cNvSpPr txBox="1"/>
          <p:nvPr/>
        </p:nvSpPr>
        <p:spPr>
          <a:xfrm>
            <a:off x="6277309" y="4045178"/>
            <a:ext cx="1874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1600" b="1" dirty="0">
                <a:latin typeface="Avenir Book" panose="02000503020000020003" pitchFamily="2" charset="0"/>
              </a:rPr>
              <a:t>Postdoctoral researcher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5DFCDF8-DF27-581F-8D43-27FF70DE43FC}"/>
              </a:ext>
            </a:extLst>
          </p:cNvPr>
          <p:cNvGrpSpPr/>
          <p:nvPr/>
        </p:nvGrpSpPr>
        <p:grpSpPr>
          <a:xfrm>
            <a:off x="2812938" y="1878322"/>
            <a:ext cx="2406249" cy="523220"/>
            <a:chOff x="4692054" y="4357063"/>
            <a:chExt cx="2406249" cy="523219"/>
          </a:xfrm>
        </p:grpSpPr>
        <p:pic>
          <p:nvPicPr>
            <p:cNvPr id="54" name="Graphic 53" descr="Marker with solid fill">
              <a:extLst>
                <a:ext uri="{FF2B5EF4-FFF2-40B4-BE49-F238E27FC236}">
                  <a16:creationId xmlns:a16="http://schemas.microsoft.com/office/drawing/2014/main" id="{6E7EAB1F-5496-43DE-883E-A6338D864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692054" y="4364345"/>
              <a:ext cx="418962" cy="41896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941D903-4C4A-95CA-B4F8-A1B01EAADF53}"/>
                </a:ext>
              </a:extLst>
            </p:cNvPr>
            <p:cNvSpPr txBox="1"/>
            <p:nvPr/>
          </p:nvSpPr>
          <p:spPr>
            <a:xfrm>
              <a:off x="5007109" y="4357063"/>
              <a:ext cx="2091194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venir Book" panose="02000503020000020003" pitchFamily="2" charset="0"/>
                </a:rPr>
                <a:t>Université Paris-</a:t>
              </a:r>
              <a:r>
                <a:rPr lang="en-US" sz="1400" dirty="0" err="1">
                  <a:latin typeface="Avenir Book" panose="02000503020000020003" pitchFamily="2" charset="0"/>
                </a:rPr>
                <a:t>Saclay</a:t>
              </a:r>
              <a:r>
                <a:rPr lang="en-US" sz="1400" dirty="0">
                  <a:latin typeface="Avenir Book" panose="02000503020000020003" pitchFamily="2" charset="0"/>
                </a:rPr>
                <a:t>, France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0C98EFB-705C-A5F5-137B-EC9B812C2A37}"/>
              </a:ext>
            </a:extLst>
          </p:cNvPr>
          <p:cNvGrpSpPr/>
          <p:nvPr/>
        </p:nvGrpSpPr>
        <p:grpSpPr>
          <a:xfrm>
            <a:off x="6115369" y="4655902"/>
            <a:ext cx="2406249" cy="523220"/>
            <a:chOff x="4692054" y="4357063"/>
            <a:chExt cx="2406249" cy="523220"/>
          </a:xfrm>
        </p:grpSpPr>
        <p:pic>
          <p:nvPicPr>
            <p:cNvPr id="26624" name="Graphic 26623" descr="Marker with solid fill">
              <a:extLst>
                <a:ext uri="{FF2B5EF4-FFF2-40B4-BE49-F238E27FC236}">
                  <a16:creationId xmlns:a16="http://schemas.microsoft.com/office/drawing/2014/main" id="{6C4F4418-272C-E75E-5203-907A09DB1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692054" y="4399070"/>
              <a:ext cx="418962" cy="418962"/>
            </a:xfrm>
            <a:prstGeom prst="rect">
              <a:avLst/>
            </a:prstGeom>
          </p:spPr>
        </p:pic>
        <p:sp>
          <p:nvSpPr>
            <p:cNvPr id="26625" name="TextBox 26624">
              <a:extLst>
                <a:ext uri="{FF2B5EF4-FFF2-40B4-BE49-F238E27FC236}">
                  <a16:creationId xmlns:a16="http://schemas.microsoft.com/office/drawing/2014/main" id="{F1F55ADC-AB5F-8398-2539-D63FE2189330}"/>
                </a:ext>
              </a:extLst>
            </p:cNvPr>
            <p:cNvSpPr txBox="1"/>
            <p:nvPr/>
          </p:nvSpPr>
          <p:spPr>
            <a:xfrm>
              <a:off x="5007109" y="4357063"/>
              <a:ext cx="20911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venir Book" panose="02000503020000020003" pitchFamily="2" charset="0"/>
                </a:rPr>
                <a:t>Utrecht University, SCMB, Netherlands</a:t>
              </a:r>
            </a:p>
          </p:txBody>
        </p:sp>
      </p:grpSp>
      <p:sp>
        <p:nvSpPr>
          <p:cNvPr id="26632" name="Chevron 26631">
            <a:extLst>
              <a:ext uri="{FF2B5EF4-FFF2-40B4-BE49-F238E27FC236}">
                <a16:creationId xmlns:a16="http://schemas.microsoft.com/office/drawing/2014/main" id="{98A9A579-6F0F-C0F7-00F3-512246411953}"/>
              </a:ext>
            </a:extLst>
          </p:cNvPr>
          <p:cNvSpPr/>
          <p:nvPr/>
        </p:nvSpPr>
        <p:spPr>
          <a:xfrm>
            <a:off x="11410939" y="3602368"/>
            <a:ext cx="361959" cy="640865"/>
          </a:xfrm>
          <a:prstGeom prst="chevron">
            <a:avLst>
              <a:gd name="adj" fmla="val 83378"/>
            </a:avLst>
          </a:prstGeom>
          <a:solidFill>
            <a:srgbClr val="F65609"/>
          </a:solidFill>
          <a:ln>
            <a:solidFill>
              <a:srgbClr val="F656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>
              <a:solidFill>
                <a:schemeClr val="tx1"/>
              </a:solidFill>
            </a:endParaRPr>
          </a:p>
        </p:txBody>
      </p:sp>
      <p:sp>
        <p:nvSpPr>
          <p:cNvPr id="26633" name="TextBox 26632">
            <a:extLst>
              <a:ext uri="{FF2B5EF4-FFF2-40B4-BE49-F238E27FC236}">
                <a16:creationId xmlns:a16="http://schemas.microsoft.com/office/drawing/2014/main" id="{CF68AF9A-BFEB-C856-67AD-230FC4626BB6}"/>
              </a:ext>
            </a:extLst>
          </p:cNvPr>
          <p:cNvSpPr txBox="1"/>
          <p:nvPr/>
        </p:nvSpPr>
        <p:spPr>
          <a:xfrm>
            <a:off x="8848797" y="1134255"/>
            <a:ext cx="1874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1600" b="1" dirty="0">
                <a:latin typeface="Avenir Book" panose="02000503020000020003" pitchFamily="2" charset="0"/>
              </a:rPr>
              <a:t>Postdoctoral researcher </a:t>
            </a:r>
          </a:p>
          <a:p>
            <a:pPr algn="ctr"/>
            <a:r>
              <a:rPr lang="en-MX" sz="1600" b="1" dirty="0">
                <a:latin typeface="Avenir Book" panose="02000503020000020003" pitchFamily="2" charset="0"/>
              </a:rPr>
              <a:t>MSCA</a:t>
            </a:r>
          </a:p>
        </p:txBody>
      </p:sp>
      <p:grpSp>
        <p:nvGrpSpPr>
          <p:cNvPr id="26634" name="Group 26633">
            <a:extLst>
              <a:ext uri="{FF2B5EF4-FFF2-40B4-BE49-F238E27FC236}">
                <a16:creationId xmlns:a16="http://schemas.microsoft.com/office/drawing/2014/main" id="{409DAA20-921D-1B1D-0302-AFD0E1DD08A7}"/>
              </a:ext>
            </a:extLst>
          </p:cNvPr>
          <p:cNvGrpSpPr/>
          <p:nvPr/>
        </p:nvGrpSpPr>
        <p:grpSpPr>
          <a:xfrm>
            <a:off x="8837726" y="1892931"/>
            <a:ext cx="2031999" cy="523220"/>
            <a:chOff x="4692054" y="4357063"/>
            <a:chExt cx="2031998" cy="523220"/>
          </a:xfrm>
        </p:grpSpPr>
        <p:pic>
          <p:nvPicPr>
            <p:cNvPr id="26635" name="Graphic 26634" descr="Marker with solid fill">
              <a:extLst>
                <a:ext uri="{FF2B5EF4-FFF2-40B4-BE49-F238E27FC236}">
                  <a16:creationId xmlns:a16="http://schemas.microsoft.com/office/drawing/2014/main" id="{45C7E081-2197-16CC-B5C0-CA6B298B6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692054" y="4364345"/>
              <a:ext cx="418962" cy="418962"/>
            </a:xfrm>
            <a:prstGeom prst="rect">
              <a:avLst/>
            </a:prstGeom>
          </p:spPr>
        </p:pic>
        <p:sp>
          <p:nvSpPr>
            <p:cNvPr id="26636" name="TextBox 26635">
              <a:extLst>
                <a:ext uri="{FF2B5EF4-FFF2-40B4-BE49-F238E27FC236}">
                  <a16:creationId xmlns:a16="http://schemas.microsoft.com/office/drawing/2014/main" id="{70C81CCA-D05A-DB78-BC68-37EDC90DF8FB}"/>
                </a:ext>
              </a:extLst>
            </p:cNvPr>
            <p:cNvSpPr txBox="1"/>
            <p:nvPr/>
          </p:nvSpPr>
          <p:spPr>
            <a:xfrm>
              <a:off x="5007109" y="4357063"/>
              <a:ext cx="17169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venir Book" panose="02000503020000020003" pitchFamily="2" charset="0"/>
                </a:rPr>
                <a:t>Sapienza University of Rome, Italy</a:t>
              </a:r>
            </a:p>
          </p:txBody>
        </p:sp>
      </p:grpSp>
      <p:cxnSp>
        <p:nvCxnSpPr>
          <p:cNvPr id="26639" name="Straight Connector 26638">
            <a:extLst>
              <a:ext uri="{FF2B5EF4-FFF2-40B4-BE49-F238E27FC236}">
                <a16:creationId xmlns:a16="http://schemas.microsoft.com/office/drawing/2014/main" id="{FED9115A-CAF6-4C97-7D0C-71088B997B2D}"/>
              </a:ext>
            </a:extLst>
          </p:cNvPr>
          <p:cNvCxnSpPr>
            <a:cxnSpLocks/>
          </p:cNvCxnSpPr>
          <p:nvPr/>
        </p:nvCxnSpPr>
        <p:spPr>
          <a:xfrm>
            <a:off x="9972939" y="3933572"/>
            <a:ext cx="0" cy="165827"/>
          </a:xfrm>
          <a:prstGeom prst="line">
            <a:avLst/>
          </a:prstGeom>
          <a:ln w="57150">
            <a:solidFill>
              <a:srgbClr val="F656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40" name="Picture 26639">
            <a:extLst>
              <a:ext uri="{FF2B5EF4-FFF2-40B4-BE49-F238E27FC236}">
                <a16:creationId xmlns:a16="http://schemas.microsoft.com/office/drawing/2014/main" id="{2C808439-4676-F1A3-464B-DBBF55B213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479" y="2350350"/>
            <a:ext cx="1568111" cy="1568111"/>
          </a:xfrm>
          <a:prstGeom prst="rect">
            <a:avLst/>
          </a:prstGeom>
        </p:spPr>
      </p:pic>
      <p:pic>
        <p:nvPicPr>
          <p:cNvPr id="26644" name="Picture 26643">
            <a:extLst>
              <a:ext uri="{FF2B5EF4-FFF2-40B4-BE49-F238E27FC236}">
                <a16:creationId xmlns:a16="http://schemas.microsoft.com/office/drawing/2014/main" id="{B2CA657C-078A-F348-1862-1D6E77B70D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8965" y="2699747"/>
            <a:ext cx="1045243" cy="1070860"/>
          </a:xfrm>
          <a:prstGeom prst="rect">
            <a:avLst/>
          </a:prstGeom>
        </p:spPr>
      </p:pic>
      <p:pic>
        <p:nvPicPr>
          <p:cNvPr id="2052" name="Picture 4" descr="Eiffel tower - Free buildings icons">
            <a:extLst>
              <a:ext uri="{FF2B5EF4-FFF2-40B4-BE49-F238E27FC236}">
                <a16:creationId xmlns:a16="http://schemas.microsoft.com/office/drawing/2014/main" id="{8A6C7051-3227-682F-E3BB-6C89D2B7D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857" y="2831370"/>
            <a:ext cx="1048343" cy="104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Graphic 52" descr="Windmill outline">
            <a:extLst>
              <a:ext uri="{FF2B5EF4-FFF2-40B4-BE49-F238E27FC236}">
                <a16:creationId xmlns:a16="http://schemas.microsoft.com/office/drawing/2014/main" id="{FE41A59F-7230-A06A-6D1C-DE842C250E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43627" y="2985390"/>
            <a:ext cx="904495" cy="904495"/>
          </a:xfrm>
          <a:prstGeom prst="rect">
            <a:avLst/>
          </a:prstGeom>
        </p:spPr>
      </p:pic>
      <p:pic>
        <p:nvPicPr>
          <p:cNvPr id="2054" name="Picture 6" descr="colosseum Icon - Free PNG &amp; SVG 454590 - Noun Project">
            <a:extLst>
              <a:ext uri="{FF2B5EF4-FFF2-40B4-BE49-F238E27FC236}">
                <a16:creationId xmlns:a16="http://schemas.microsoft.com/office/drawing/2014/main" id="{452B06F8-1AD7-B024-391D-CB89B4479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556" y="2731208"/>
            <a:ext cx="1341963" cy="134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SCA">
            <a:extLst>
              <a:ext uri="{FF2B5EF4-FFF2-40B4-BE49-F238E27FC236}">
                <a16:creationId xmlns:a16="http://schemas.microsoft.com/office/drawing/2014/main" id="{953813BC-1EE2-F6F9-4545-2F17DBD15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320" y="4205598"/>
            <a:ext cx="1075731" cy="104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532F64-69A8-0AB4-FFAA-B9ADDE78F22A}"/>
              </a:ext>
            </a:extLst>
          </p:cNvPr>
          <p:cNvSpPr txBox="1"/>
          <p:nvPr/>
        </p:nvSpPr>
        <p:spPr>
          <a:xfrm>
            <a:off x="3342029" y="2395784"/>
            <a:ext cx="13847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F65609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Glassy colloids</a:t>
            </a:r>
            <a:endParaRPr lang="en-MX" sz="1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CBC3A24-B165-34B7-4972-0794292EB8E6}"/>
              </a:ext>
            </a:extLst>
          </p:cNvPr>
          <p:cNvSpPr txBox="1"/>
          <p:nvPr/>
        </p:nvSpPr>
        <p:spPr>
          <a:xfrm>
            <a:off x="6324848" y="5237488"/>
            <a:ext cx="14721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F65609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Self assembly</a:t>
            </a:r>
            <a:endParaRPr lang="en-MX" sz="1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126E4B1-9BBA-27A0-CE85-B0926FBD383C}"/>
              </a:ext>
            </a:extLst>
          </p:cNvPr>
          <p:cNvSpPr txBox="1"/>
          <p:nvPr/>
        </p:nvSpPr>
        <p:spPr>
          <a:xfrm>
            <a:off x="10521774" y="2838894"/>
            <a:ext cx="10682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65609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Microgel particles</a:t>
            </a:r>
            <a:endParaRPr lang="en-MX" sz="1400" dirty="0"/>
          </a:p>
        </p:txBody>
      </p:sp>
      <p:pic>
        <p:nvPicPr>
          <p:cNvPr id="26645" name="Picture 37">
            <a:extLst>
              <a:ext uri="{FF2B5EF4-FFF2-40B4-BE49-F238E27FC236}">
                <a16:creationId xmlns:a16="http://schemas.microsoft.com/office/drawing/2014/main" id="{03DC6C86-FF1C-E49E-283A-8CE08C456B1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66868" t="-534" r="12042" b="23680"/>
          <a:stretch/>
        </p:blipFill>
        <p:spPr>
          <a:xfrm>
            <a:off x="7495502" y="5589683"/>
            <a:ext cx="988847" cy="950287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B2AA261-E15B-BC4B-A559-3EF54C051C41}"/>
              </a:ext>
            </a:extLst>
          </p:cNvPr>
          <p:cNvCxnSpPr>
            <a:cxnSpLocks/>
          </p:cNvCxnSpPr>
          <p:nvPr/>
        </p:nvCxnSpPr>
        <p:spPr>
          <a:xfrm>
            <a:off x="1" y="3910889"/>
            <a:ext cx="15125700" cy="23551"/>
          </a:xfrm>
          <a:prstGeom prst="line">
            <a:avLst/>
          </a:prstGeom>
          <a:ln w="57150">
            <a:solidFill>
              <a:srgbClr val="F656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map of europe with red borders&#10;&#10;Description automatically generated">
            <a:extLst>
              <a:ext uri="{FF2B5EF4-FFF2-40B4-BE49-F238E27FC236}">
                <a16:creationId xmlns:a16="http://schemas.microsoft.com/office/drawing/2014/main" id="{0F1ED998-ED1F-C8F8-B945-0EB1BD52B7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33" y="2307661"/>
            <a:ext cx="1382455" cy="138245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E15AA39-A3E4-5FD3-0F0F-00CB065CFBD3}"/>
              </a:ext>
            </a:extLst>
          </p:cNvPr>
          <p:cNvCxnSpPr>
            <a:cxnSpLocks/>
          </p:cNvCxnSpPr>
          <p:nvPr/>
        </p:nvCxnSpPr>
        <p:spPr>
          <a:xfrm>
            <a:off x="891759" y="3931835"/>
            <a:ext cx="0" cy="165827"/>
          </a:xfrm>
          <a:prstGeom prst="line">
            <a:avLst/>
          </a:prstGeom>
          <a:ln w="57150">
            <a:solidFill>
              <a:srgbClr val="F656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evron 3">
            <a:extLst>
              <a:ext uri="{FF2B5EF4-FFF2-40B4-BE49-F238E27FC236}">
                <a16:creationId xmlns:a16="http://schemas.microsoft.com/office/drawing/2014/main" id="{C759E331-1422-69A9-BA50-24771C2ACB58}"/>
              </a:ext>
            </a:extLst>
          </p:cNvPr>
          <p:cNvSpPr/>
          <p:nvPr/>
        </p:nvSpPr>
        <p:spPr>
          <a:xfrm>
            <a:off x="1882181" y="3612678"/>
            <a:ext cx="361959" cy="640865"/>
          </a:xfrm>
          <a:prstGeom prst="chevron">
            <a:avLst>
              <a:gd name="adj" fmla="val 83378"/>
            </a:avLst>
          </a:prstGeom>
          <a:solidFill>
            <a:srgbClr val="F65609"/>
          </a:solidFill>
          <a:ln>
            <a:solidFill>
              <a:srgbClr val="F656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>
              <a:solidFill>
                <a:schemeClr val="tx1"/>
              </a:solidFill>
            </a:endParaRP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9461C86A-D1A8-818B-8A73-4A55520C2EE6}"/>
              </a:ext>
            </a:extLst>
          </p:cNvPr>
          <p:cNvSpPr/>
          <p:nvPr/>
        </p:nvSpPr>
        <p:spPr>
          <a:xfrm>
            <a:off x="5079767" y="3610818"/>
            <a:ext cx="361959" cy="640865"/>
          </a:xfrm>
          <a:prstGeom prst="chevron">
            <a:avLst>
              <a:gd name="adj" fmla="val 83378"/>
            </a:avLst>
          </a:prstGeom>
          <a:solidFill>
            <a:srgbClr val="F65609"/>
          </a:solidFill>
          <a:ln>
            <a:solidFill>
              <a:srgbClr val="F656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>
              <a:solidFill>
                <a:schemeClr val="tx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1EB2293-4B40-322D-3E6A-D27D3BD1AD14}"/>
              </a:ext>
            </a:extLst>
          </p:cNvPr>
          <p:cNvGrpSpPr>
            <a:grpSpLocks noChangeAspect="1"/>
          </p:cNvGrpSpPr>
          <p:nvPr/>
        </p:nvGrpSpPr>
        <p:grpSpPr>
          <a:xfrm>
            <a:off x="-7077041" y="4191789"/>
            <a:ext cx="1335166" cy="1104512"/>
            <a:chOff x="1043928" y="4359283"/>
            <a:chExt cx="760734" cy="76073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5C76809-A83C-8A09-8B39-6727E68E6B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3928" y="4359283"/>
              <a:ext cx="760734" cy="760734"/>
            </a:xfrm>
            <a:prstGeom prst="ellipse">
              <a:avLst/>
            </a:prstGeom>
            <a:noFill/>
            <a:ln>
              <a:solidFill>
                <a:srgbClr val="F6560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1F50702-1C44-6387-083B-0FEE1708B97D}"/>
                </a:ext>
              </a:extLst>
            </p:cNvPr>
            <p:cNvGrpSpPr/>
            <p:nvPr/>
          </p:nvGrpSpPr>
          <p:grpSpPr>
            <a:xfrm>
              <a:off x="1089874" y="4405229"/>
              <a:ext cx="668843" cy="668843"/>
              <a:chOff x="5404129" y="5196851"/>
              <a:chExt cx="668843" cy="668843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A99CE0C-4EA7-9DA8-4903-DBED055009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04129" y="5196851"/>
                <a:ext cx="668843" cy="668843"/>
              </a:xfrm>
              <a:prstGeom prst="ellipse">
                <a:avLst/>
              </a:prstGeom>
              <a:solidFill>
                <a:srgbClr val="F6560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sz="14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F68D9D-B31C-C0DF-8BF2-EA3743D858D5}"/>
                  </a:ext>
                </a:extLst>
              </p:cNvPr>
              <p:cNvSpPr txBox="1"/>
              <p:nvPr/>
            </p:nvSpPr>
            <p:spPr>
              <a:xfrm>
                <a:off x="5473108" y="5392440"/>
                <a:ext cx="530883" cy="3391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MX" sz="2600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2014</a:t>
                </a: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2AD3DC5-4457-0963-1B34-FB3A2C002289}"/>
              </a:ext>
            </a:extLst>
          </p:cNvPr>
          <p:cNvGrpSpPr>
            <a:grpSpLocks noChangeAspect="1"/>
          </p:cNvGrpSpPr>
          <p:nvPr/>
        </p:nvGrpSpPr>
        <p:grpSpPr>
          <a:xfrm>
            <a:off x="-1756840" y="2305746"/>
            <a:ext cx="1335166" cy="1104512"/>
            <a:chOff x="1043928" y="4359283"/>
            <a:chExt cx="760734" cy="76073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9BFACA2-E1B6-2CE2-4988-AD4466FEF4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3928" y="4359283"/>
              <a:ext cx="760734" cy="760734"/>
            </a:xfrm>
            <a:prstGeom prst="ellipse">
              <a:avLst/>
            </a:prstGeom>
            <a:noFill/>
            <a:ln>
              <a:solidFill>
                <a:srgbClr val="FABF0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26B1E22-D1B7-7C04-8168-C02A9DFAAA7E}"/>
                </a:ext>
              </a:extLst>
            </p:cNvPr>
            <p:cNvGrpSpPr/>
            <p:nvPr/>
          </p:nvGrpSpPr>
          <p:grpSpPr>
            <a:xfrm>
              <a:off x="1089874" y="4405229"/>
              <a:ext cx="668843" cy="668843"/>
              <a:chOff x="5404129" y="5196851"/>
              <a:chExt cx="668843" cy="668843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66C7EB2-364F-72CA-8AEB-2B97B396D0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04129" y="5196851"/>
                <a:ext cx="668843" cy="668843"/>
              </a:xfrm>
              <a:prstGeom prst="ellipse">
                <a:avLst/>
              </a:prstGeom>
              <a:solidFill>
                <a:srgbClr val="FABF0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sz="14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960C7A8-407F-9FAD-2CE9-59582C4DB723}"/>
                  </a:ext>
                </a:extLst>
              </p:cNvPr>
              <p:cNvSpPr txBox="1"/>
              <p:nvPr/>
            </p:nvSpPr>
            <p:spPr>
              <a:xfrm>
                <a:off x="5473108" y="5392440"/>
                <a:ext cx="530883" cy="3391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MX" sz="2600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2017</a:t>
                </a:r>
              </a:p>
            </p:txBody>
          </p:sp>
        </p:grpSp>
      </p:grpSp>
      <p:sp>
        <p:nvSpPr>
          <p:cNvPr id="21" name="Chevron 20">
            <a:extLst>
              <a:ext uri="{FF2B5EF4-FFF2-40B4-BE49-F238E27FC236}">
                <a16:creationId xmlns:a16="http://schemas.microsoft.com/office/drawing/2014/main" id="{621D7949-0DED-6084-FF75-DF63E14C8A04}"/>
              </a:ext>
            </a:extLst>
          </p:cNvPr>
          <p:cNvSpPr/>
          <p:nvPr/>
        </p:nvSpPr>
        <p:spPr>
          <a:xfrm>
            <a:off x="-7371133" y="3588688"/>
            <a:ext cx="361958" cy="640865"/>
          </a:xfrm>
          <a:prstGeom prst="chevron">
            <a:avLst>
              <a:gd name="adj" fmla="val 83378"/>
            </a:avLst>
          </a:prstGeom>
          <a:solidFill>
            <a:srgbClr val="F65609"/>
          </a:solidFill>
          <a:ln>
            <a:solidFill>
              <a:srgbClr val="F656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42A652-E6B8-84C6-2C20-511882B7F5E2}"/>
              </a:ext>
            </a:extLst>
          </p:cNvPr>
          <p:cNvSpPr txBox="1"/>
          <p:nvPr/>
        </p:nvSpPr>
        <p:spPr>
          <a:xfrm>
            <a:off x="-6946290" y="1120576"/>
            <a:ext cx="102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1600" b="1" dirty="0">
                <a:latin typeface="Avenir Book" panose="02000503020000020003" pitchFamily="2" charset="0"/>
              </a:rPr>
              <a:t>BSc in Physics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C787CF2-277D-AD4A-B48E-B9D6DA6BFB54}"/>
              </a:ext>
            </a:extLst>
          </p:cNvPr>
          <p:cNvCxnSpPr>
            <a:cxnSpLocks/>
          </p:cNvCxnSpPr>
          <p:nvPr/>
        </p:nvCxnSpPr>
        <p:spPr>
          <a:xfrm>
            <a:off x="-6432383" y="3896812"/>
            <a:ext cx="0" cy="165827"/>
          </a:xfrm>
          <a:prstGeom prst="line">
            <a:avLst/>
          </a:prstGeom>
          <a:ln w="57150">
            <a:solidFill>
              <a:srgbClr val="F656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97D2C18-0525-330F-17DA-E42CF4BFEC7A}"/>
              </a:ext>
            </a:extLst>
          </p:cNvPr>
          <p:cNvCxnSpPr>
            <a:cxnSpLocks/>
          </p:cNvCxnSpPr>
          <p:nvPr/>
        </p:nvCxnSpPr>
        <p:spPr>
          <a:xfrm>
            <a:off x="-1129026" y="3739448"/>
            <a:ext cx="0" cy="165827"/>
          </a:xfrm>
          <a:prstGeom prst="line">
            <a:avLst/>
          </a:prstGeom>
          <a:ln w="57150">
            <a:solidFill>
              <a:srgbClr val="F656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C449B28-3E17-7150-0ED8-65D7775AE935}"/>
              </a:ext>
            </a:extLst>
          </p:cNvPr>
          <p:cNvSpPr txBox="1"/>
          <p:nvPr/>
        </p:nvSpPr>
        <p:spPr>
          <a:xfrm>
            <a:off x="-1728990" y="4055464"/>
            <a:ext cx="102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1600" b="1" dirty="0">
                <a:latin typeface="Avenir Book" panose="02000503020000020003" pitchFamily="2" charset="0"/>
              </a:rPr>
              <a:t>MSc in Physics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D5A7DCA-A98F-84E7-4A06-D3D968C19398}"/>
              </a:ext>
            </a:extLst>
          </p:cNvPr>
          <p:cNvGrpSpPr/>
          <p:nvPr/>
        </p:nvGrpSpPr>
        <p:grpSpPr>
          <a:xfrm>
            <a:off x="-7462673" y="1867217"/>
            <a:ext cx="2307493" cy="334373"/>
            <a:chOff x="589734" y="4491431"/>
            <a:chExt cx="2307493" cy="594514"/>
          </a:xfrm>
        </p:grpSpPr>
        <p:pic>
          <p:nvPicPr>
            <p:cNvPr id="38" name="Graphic 37" descr="Marker with solid fill">
              <a:extLst>
                <a:ext uri="{FF2B5EF4-FFF2-40B4-BE49-F238E27FC236}">
                  <a16:creationId xmlns:a16="http://schemas.microsoft.com/office/drawing/2014/main" id="{1F59BD4F-57F2-01FB-F03F-322850193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89734" y="4491431"/>
              <a:ext cx="418962" cy="418962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A6CEE7B-D853-90EF-C069-FDAF259C3317}"/>
                </a:ext>
              </a:extLst>
            </p:cNvPr>
            <p:cNvSpPr txBox="1"/>
            <p:nvPr/>
          </p:nvSpPr>
          <p:spPr>
            <a:xfrm>
              <a:off x="895357" y="4538719"/>
              <a:ext cx="2001870" cy="547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Avenir Book" panose="02000503020000020003" pitchFamily="2" charset="0"/>
                </a:rPr>
                <a:t>UAEMex</a:t>
              </a:r>
              <a:r>
                <a:rPr lang="en-US" sz="1400" dirty="0">
                  <a:latin typeface="Avenir Book" panose="02000503020000020003" pitchFamily="2" charset="0"/>
                </a:rPr>
                <a:t>, Mexico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E5DF6E91-63E4-C4E1-37C9-3BAEE88129F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303" t="10069" r="9297" b="14970"/>
          <a:stretch/>
        </p:blipFill>
        <p:spPr>
          <a:xfrm>
            <a:off x="-1556722" y="5678887"/>
            <a:ext cx="852916" cy="804088"/>
          </a:xfrm>
          <a:prstGeom prst="rect">
            <a:avLst/>
          </a:prstGeom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2C68B6CE-B320-0065-E31C-100685763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27708" y="2258460"/>
            <a:ext cx="1384374" cy="138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3B00634-983F-7493-1089-0DC72BBF5692}"/>
              </a:ext>
            </a:extLst>
          </p:cNvPr>
          <p:cNvSpPr txBox="1"/>
          <p:nvPr/>
        </p:nvSpPr>
        <p:spPr>
          <a:xfrm>
            <a:off x="-9104386" y="1914047"/>
            <a:ext cx="911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1600" dirty="0">
                <a:latin typeface="Avenir Book" panose="02000503020000020003" pitchFamily="2" charset="0"/>
              </a:rPr>
              <a:t>Mexico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9E60E84-5828-9AA3-1AE3-C0FE58A38C75}"/>
              </a:ext>
            </a:extLst>
          </p:cNvPr>
          <p:cNvCxnSpPr>
            <a:cxnSpLocks/>
          </p:cNvCxnSpPr>
          <p:nvPr/>
        </p:nvCxnSpPr>
        <p:spPr>
          <a:xfrm>
            <a:off x="-8695711" y="3913549"/>
            <a:ext cx="0" cy="165827"/>
          </a:xfrm>
          <a:prstGeom prst="line">
            <a:avLst/>
          </a:prstGeom>
          <a:ln w="57150">
            <a:solidFill>
              <a:srgbClr val="F656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Graphic 55" descr="Marker with solid fill">
            <a:extLst>
              <a:ext uri="{FF2B5EF4-FFF2-40B4-BE49-F238E27FC236}">
                <a16:creationId xmlns:a16="http://schemas.microsoft.com/office/drawing/2014/main" id="{E706892B-CFC3-F0A9-EDDD-6B9CF65458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9363514" y="1867217"/>
            <a:ext cx="418962" cy="418962"/>
          </a:xfrm>
          <a:prstGeom prst="rect">
            <a:avLst/>
          </a:prstGeom>
        </p:spPr>
      </p:pic>
      <p:pic>
        <p:nvPicPr>
          <p:cNvPr id="57" name="Picture 2" descr="KcsA potassium channel - Wikipedia">
            <a:extLst>
              <a:ext uri="{FF2B5EF4-FFF2-40B4-BE49-F238E27FC236}">
                <a16:creationId xmlns:a16="http://schemas.microsoft.com/office/drawing/2014/main" id="{4CE0C0A2-4A04-3F76-A8E4-CC39DE262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34695" y="2648132"/>
            <a:ext cx="863809" cy="115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65A1C106-B822-8F36-6B03-0C05BE837490}"/>
              </a:ext>
            </a:extLst>
          </p:cNvPr>
          <p:cNvSpPr txBox="1"/>
          <p:nvPr/>
        </p:nvSpPr>
        <p:spPr>
          <a:xfrm>
            <a:off x="-6988644" y="2476464"/>
            <a:ext cx="14013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65609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Ionic channels</a:t>
            </a:r>
            <a:endParaRPr lang="en-MX" sz="1400" dirty="0"/>
          </a:p>
        </p:txBody>
      </p:sp>
      <p:pic>
        <p:nvPicPr>
          <p:cNvPr id="59" name="Graphic 58" descr="Laptop outline">
            <a:extLst>
              <a:ext uri="{FF2B5EF4-FFF2-40B4-BE49-F238E27FC236}">
                <a16:creationId xmlns:a16="http://schemas.microsoft.com/office/drawing/2014/main" id="{681D1106-72F9-7519-95FD-89360A0AA2C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-4528593" y="3958509"/>
            <a:ext cx="914400" cy="91440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1F7AF838-6B48-F15D-259C-08985FED0A35}"/>
              </a:ext>
            </a:extLst>
          </p:cNvPr>
          <p:cNvSpPr txBox="1"/>
          <p:nvPr/>
        </p:nvSpPr>
        <p:spPr>
          <a:xfrm>
            <a:off x="-4840700" y="4853798"/>
            <a:ext cx="15619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1600" b="1" dirty="0">
                <a:latin typeface="Avenir Book" panose="02000503020000020003" pitchFamily="2" charset="0"/>
              </a:rPr>
              <a:t>Soft matter</a:t>
            </a:r>
          </a:p>
        </p:txBody>
      </p:sp>
      <p:pic>
        <p:nvPicPr>
          <p:cNvPr id="62" name="dump_0.10">
            <a:hlinkClick r:id="" action="ppaction://media"/>
            <a:extLst>
              <a:ext uri="{FF2B5EF4-FFF2-40B4-BE49-F238E27FC236}">
                <a16:creationId xmlns:a16="http://schemas.microsoft.com/office/drawing/2014/main" id="{10755035-567B-9535-1667-A09D5079B1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23"/>
          <a:srcRect l="1801" t="14975" r="3660" b="6474"/>
          <a:stretch/>
        </p:blipFill>
        <p:spPr>
          <a:xfrm>
            <a:off x="-5270949" y="1702983"/>
            <a:ext cx="2263392" cy="2019976"/>
          </a:xfrm>
          <a:prstGeom prst="rect">
            <a:avLst/>
          </a:prstGeom>
        </p:spPr>
      </p:pic>
      <p:cxnSp>
        <p:nvCxnSpPr>
          <p:cNvPr id="26626" name="Straight Connector 26625">
            <a:extLst>
              <a:ext uri="{FF2B5EF4-FFF2-40B4-BE49-F238E27FC236}">
                <a16:creationId xmlns:a16="http://schemas.microsoft.com/office/drawing/2014/main" id="{FD626A86-9DD0-8031-74E4-8177C67DBFDE}"/>
              </a:ext>
            </a:extLst>
          </p:cNvPr>
          <p:cNvCxnSpPr>
            <a:cxnSpLocks/>
          </p:cNvCxnSpPr>
          <p:nvPr/>
        </p:nvCxnSpPr>
        <p:spPr>
          <a:xfrm>
            <a:off x="-4099008" y="3896195"/>
            <a:ext cx="0" cy="165827"/>
          </a:xfrm>
          <a:prstGeom prst="line">
            <a:avLst/>
          </a:prstGeom>
          <a:ln w="57150">
            <a:solidFill>
              <a:srgbClr val="F656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27" name="TextBox 26626">
            <a:extLst>
              <a:ext uri="{FF2B5EF4-FFF2-40B4-BE49-F238E27FC236}">
                <a16:creationId xmlns:a16="http://schemas.microsoft.com/office/drawing/2014/main" id="{06AC06E0-15DA-7F03-B5E6-03974AA78554}"/>
              </a:ext>
            </a:extLst>
          </p:cNvPr>
          <p:cNvSpPr txBox="1"/>
          <p:nvPr/>
        </p:nvSpPr>
        <p:spPr>
          <a:xfrm>
            <a:off x="-4765131" y="1134111"/>
            <a:ext cx="13874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X" sz="1600" b="1" dirty="0">
                <a:latin typeface="Avenir Book" panose="02000503020000020003" pitchFamily="2" charset="0"/>
              </a:rPr>
              <a:t>Molecular Simulations</a:t>
            </a:r>
          </a:p>
        </p:txBody>
      </p:sp>
      <p:cxnSp>
        <p:nvCxnSpPr>
          <p:cNvPr id="26628" name="Straight Connector 26627">
            <a:extLst>
              <a:ext uri="{FF2B5EF4-FFF2-40B4-BE49-F238E27FC236}">
                <a16:creationId xmlns:a16="http://schemas.microsoft.com/office/drawing/2014/main" id="{36D886C8-C2F5-795E-050A-53A278F87857}"/>
              </a:ext>
            </a:extLst>
          </p:cNvPr>
          <p:cNvCxnSpPr>
            <a:cxnSpLocks/>
          </p:cNvCxnSpPr>
          <p:nvPr/>
        </p:nvCxnSpPr>
        <p:spPr>
          <a:xfrm flipH="1">
            <a:off x="-5111996" y="5151206"/>
            <a:ext cx="471564" cy="543023"/>
          </a:xfrm>
          <a:prstGeom prst="line">
            <a:avLst/>
          </a:prstGeom>
          <a:ln w="38100">
            <a:solidFill>
              <a:srgbClr val="F65609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29" name="Straight Connector 26628">
            <a:extLst>
              <a:ext uri="{FF2B5EF4-FFF2-40B4-BE49-F238E27FC236}">
                <a16:creationId xmlns:a16="http://schemas.microsoft.com/office/drawing/2014/main" id="{733B6BF7-250E-39F5-F8D8-1116AAF95CD8}"/>
              </a:ext>
            </a:extLst>
          </p:cNvPr>
          <p:cNvCxnSpPr>
            <a:cxnSpLocks/>
          </p:cNvCxnSpPr>
          <p:nvPr/>
        </p:nvCxnSpPr>
        <p:spPr>
          <a:xfrm flipH="1">
            <a:off x="-4381075" y="5210323"/>
            <a:ext cx="65017" cy="728117"/>
          </a:xfrm>
          <a:prstGeom prst="line">
            <a:avLst/>
          </a:prstGeom>
          <a:ln w="38100">
            <a:solidFill>
              <a:srgbClr val="F65609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30" name="Straight Connector 26629">
            <a:extLst>
              <a:ext uri="{FF2B5EF4-FFF2-40B4-BE49-F238E27FC236}">
                <a16:creationId xmlns:a16="http://schemas.microsoft.com/office/drawing/2014/main" id="{6CC97851-5601-39D1-E937-EB05193DBE33}"/>
              </a:ext>
            </a:extLst>
          </p:cNvPr>
          <p:cNvCxnSpPr>
            <a:cxnSpLocks/>
            <a:endCxn id="26642" idx="0"/>
          </p:cNvCxnSpPr>
          <p:nvPr/>
        </p:nvCxnSpPr>
        <p:spPr>
          <a:xfrm>
            <a:off x="-3952653" y="5208716"/>
            <a:ext cx="464778" cy="744083"/>
          </a:xfrm>
          <a:prstGeom prst="line">
            <a:avLst/>
          </a:prstGeom>
          <a:ln w="38100">
            <a:solidFill>
              <a:srgbClr val="F65609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31" name="Straight Connector 26630">
            <a:extLst>
              <a:ext uri="{FF2B5EF4-FFF2-40B4-BE49-F238E27FC236}">
                <a16:creationId xmlns:a16="http://schemas.microsoft.com/office/drawing/2014/main" id="{BCAB8F9C-7F8A-3361-E828-4A7507698FE7}"/>
              </a:ext>
            </a:extLst>
          </p:cNvPr>
          <p:cNvCxnSpPr>
            <a:cxnSpLocks/>
          </p:cNvCxnSpPr>
          <p:nvPr/>
        </p:nvCxnSpPr>
        <p:spPr>
          <a:xfrm>
            <a:off x="-3667537" y="5174669"/>
            <a:ext cx="677727" cy="571105"/>
          </a:xfrm>
          <a:prstGeom prst="line">
            <a:avLst/>
          </a:prstGeom>
          <a:ln w="38100">
            <a:solidFill>
              <a:srgbClr val="F65609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7" name="TextBox 26636">
            <a:extLst>
              <a:ext uri="{FF2B5EF4-FFF2-40B4-BE49-F238E27FC236}">
                <a16:creationId xmlns:a16="http://schemas.microsoft.com/office/drawing/2014/main" id="{BCDDE9C8-6144-E6C3-3368-35F2C41A7B8A}"/>
              </a:ext>
            </a:extLst>
          </p:cNvPr>
          <p:cNvSpPr txBox="1"/>
          <p:nvPr/>
        </p:nvSpPr>
        <p:spPr>
          <a:xfrm>
            <a:off x="-5716799" y="5745774"/>
            <a:ext cx="833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1600" b="1" dirty="0">
                <a:latin typeface="Avenir Book" panose="02000503020000020003" pitchFamily="2" charset="0"/>
              </a:rPr>
              <a:t>Gels</a:t>
            </a:r>
          </a:p>
        </p:txBody>
      </p:sp>
      <p:sp>
        <p:nvSpPr>
          <p:cNvPr id="26638" name="TextBox 26637">
            <a:extLst>
              <a:ext uri="{FF2B5EF4-FFF2-40B4-BE49-F238E27FC236}">
                <a16:creationId xmlns:a16="http://schemas.microsoft.com/office/drawing/2014/main" id="{DA44F91E-F599-A527-1F9D-8F6D344B4667}"/>
              </a:ext>
            </a:extLst>
          </p:cNvPr>
          <p:cNvSpPr txBox="1"/>
          <p:nvPr/>
        </p:nvSpPr>
        <p:spPr>
          <a:xfrm>
            <a:off x="-3166611" y="5745774"/>
            <a:ext cx="1088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1600" b="1" dirty="0">
                <a:latin typeface="Avenir Book" panose="02000503020000020003" pitchFamily="2" charset="0"/>
              </a:rPr>
              <a:t>Colloids</a:t>
            </a:r>
          </a:p>
        </p:txBody>
      </p:sp>
      <p:sp>
        <p:nvSpPr>
          <p:cNvPr id="26641" name="TextBox 26640">
            <a:extLst>
              <a:ext uri="{FF2B5EF4-FFF2-40B4-BE49-F238E27FC236}">
                <a16:creationId xmlns:a16="http://schemas.microsoft.com/office/drawing/2014/main" id="{3F9BD5D5-E6E0-70FB-D08A-896D75820BB1}"/>
              </a:ext>
            </a:extLst>
          </p:cNvPr>
          <p:cNvSpPr txBox="1"/>
          <p:nvPr/>
        </p:nvSpPr>
        <p:spPr>
          <a:xfrm>
            <a:off x="-5111996" y="5952799"/>
            <a:ext cx="1088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1600" b="1" dirty="0">
                <a:latin typeface="Avenir Book" panose="02000503020000020003" pitchFamily="2" charset="0"/>
              </a:rPr>
              <a:t>Liquids</a:t>
            </a:r>
          </a:p>
        </p:txBody>
      </p:sp>
      <p:sp>
        <p:nvSpPr>
          <p:cNvPr id="26642" name="TextBox 26641">
            <a:extLst>
              <a:ext uri="{FF2B5EF4-FFF2-40B4-BE49-F238E27FC236}">
                <a16:creationId xmlns:a16="http://schemas.microsoft.com/office/drawing/2014/main" id="{CD107821-3C1E-F400-9B33-F6210FACDD1B}"/>
              </a:ext>
            </a:extLst>
          </p:cNvPr>
          <p:cNvSpPr txBox="1"/>
          <p:nvPr/>
        </p:nvSpPr>
        <p:spPr>
          <a:xfrm>
            <a:off x="-4032129" y="5952799"/>
            <a:ext cx="1088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1600" b="1" dirty="0">
                <a:latin typeface="Avenir Book" panose="02000503020000020003" pitchFamily="2" charset="0"/>
              </a:rPr>
              <a:t>Polymers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CA126B9-CAFA-5004-C7D5-FB633F62CCAD}"/>
              </a:ext>
            </a:extLst>
          </p:cNvPr>
          <p:cNvGrpSpPr/>
          <p:nvPr/>
        </p:nvGrpSpPr>
        <p:grpSpPr>
          <a:xfrm>
            <a:off x="5335780" y="5500337"/>
            <a:ext cx="2070512" cy="1128977"/>
            <a:chOff x="1402544" y="3203760"/>
            <a:chExt cx="2070512" cy="1128977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A7AF187-20B3-BE2D-3083-D61CEB9D479A}"/>
                </a:ext>
              </a:extLst>
            </p:cNvPr>
            <p:cNvSpPr txBox="1"/>
            <p:nvPr/>
          </p:nvSpPr>
          <p:spPr>
            <a:xfrm>
              <a:off x="1402544" y="3963405"/>
              <a:ext cx="20705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MX" dirty="0">
                  <a:latin typeface="Avenir Book" panose="02000503020000020003" pitchFamily="2" charset="0"/>
                </a:rPr>
                <a:t>Machine Learning</a:t>
              </a:r>
            </a:p>
          </p:txBody>
        </p:sp>
        <p:grpSp>
          <p:nvGrpSpPr>
            <p:cNvPr id="26643" name="Group 26642">
              <a:extLst>
                <a:ext uri="{FF2B5EF4-FFF2-40B4-BE49-F238E27FC236}">
                  <a16:creationId xmlns:a16="http://schemas.microsoft.com/office/drawing/2014/main" id="{26BADC2D-95C3-E344-F932-9FB375FFFF3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62575" y="3203760"/>
              <a:ext cx="1350449" cy="819728"/>
              <a:chOff x="965067" y="1995499"/>
              <a:chExt cx="2688118" cy="1589744"/>
            </a:xfrm>
          </p:grpSpPr>
          <p:grpSp>
            <p:nvGrpSpPr>
              <p:cNvPr id="26647" name="Group 26646">
                <a:extLst>
                  <a:ext uri="{FF2B5EF4-FFF2-40B4-BE49-F238E27FC236}">
                    <a16:creationId xmlns:a16="http://schemas.microsoft.com/office/drawing/2014/main" id="{166D1086-4C98-99F9-C84D-69D0D3BDE3A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flipH="1">
                <a:off x="2874033" y="2272617"/>
                <a:ext cx="779152" cy="1193258"/>
                <a:chOff x="2701688" y="1787348"/>
                <a:chExt cx="742058" cy="1108545"/>
              </a:xfrm>
            </p:grpSpPr>
            <p:cxnSp>
              <p:nvCxnSpPr>
                <p:cNvPr id="26660" name="Straight Connector 26659">
                  <a:extLst>
                    <a:ext uri="{FF2B5EF4-FFF2-40B4-BE49-F238E27FC236}">
                      <a16:creationId xmlns:a16="http://schemas.microsoft.com/office/drawing/2014/main" id="{6AE68F05-B67A-FAD4-F674-5CD03FDB9EB8}"/>
                    </a:ext>
                  </a:extLst>
                </p:cNvPr>
                <p:cNvCxnSpPr>
                  <a:cxnSpLocks/>
                  <a:stCxn id="26665" idx="6"/>
                </p:cNvCxnSpPr>
                <p:nvPr/>
              </p:nvCxnSpPr>
              <p:spPr>
                <a:xfrm flipV="1">
                  <a:off x="3021728" y="2358841"/>
                  <a:ext cx="408732" cy="377031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FCAE3B"/>
                  </a:solidFill>
                  <a:prstDash val="solid"/>
                </a:ln>
                <a:effectLst/>
              </p:spPr>
            </p:cxnSp>
            <p:cxnSp>
              <p:nvCxnSpPr>
                <p:cNvPr id="26661" name="Straight Connector 26660">
                  <a:extLst>
                    <a:ext uri="{FF2B5EF4-FFF2-40B4-BE49-F238E27FC236}">
                      <a16:creationId xmlns:a16="http://schemas.microsoft.com/office/drawing/2014/main" id="{DDC565BB-8D64-3907-5158-3BFBEE7FA5D3}"/>
                    </a:ext>
                  </a:extLst>
                </p:cNvPr>
                <p:cNvCxnSpPr>
                  <a:cxnSpLocks/>
                  <a:stCxn id="26664" idx="6"/>
                </p:cNvCxnSpPr>
                <p:nvPr/>
              </p:nvCxnSpPr>
              <p:spPr>
                <a:xfrm>
                  <a:off x="3021728" y="2341621"/>
                  <a:ext cx="422018" cy="7945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FCAE3B"/>
                  </a:solidFill>
                  <a:prstDash val="solid"/>
                </a:ln>
                <a:effectLst/>
              </p:spPr>
            </p:cxnSp>
            <p:cxnSp>
              <p:nvCxnSpPr>
                <p:cNvPr id="26662" name="Straight Connector 26661">
                  <a:extLst>
                    <a:ext uri="{FF2B5EF4-FFF2-40B4-BE49-F238E27FC236}">
                      <a16:creationId xmlns:a16="http://schemas.microsoft.com/office/drawing/2014/main" id="{EE7E1C14-0053-2B28-4E86-04B48059F1B8}"/>
                    </a:ext>
                  </a:extLst>
                </p:cNvPr>
                <p:cNvCxnSpPr>
                  <a:cxnSpLocks/>
                  <a:stCxn id="26663" idx="5"/>
                </p:cNvCxnSpPr>
                <p:nvPr/>
              </p:nvCxnSpPr>
              <p:spPr>
                <a:xfrm>
                  <a:off x="2974859" y="2060520"/>
                  <a:ext cx="455601" cy="276891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FCAE3B"/>
                  </a:solidFill>
                  <a:prstDash val="solid"/>
                </a:ln>
                <a:effectLst/>
              </p:spPr>
            </p:cxnSp>
            <p:sp>
              <p:nvSpPr>
                <p:cNvPr id="26663" name="Oval 26662">
                  <a:extLst>
                    <a:ext uri="{FF2B5EF4-FFF2-40B4-BE49-F238E27FC236}">
                      <a16:creationId xmlns:a16="http://schemas.microsoft.com/office/drawing/2014/main" id="{FE3D50A3-97AD-360D-2504-B3F92BCEC971}"/>
                    </a:ext>
                  </a:extLst>
                </p:cNvPr>
                <p:cNvSpPr/>
                <p:nvPr/>
              </p:nvSpPr>
              <p:spPr>
                <a:xfrm>
                  <a:off x="2701690" y="1787348"/>
                  <a:ext cx="320040" cy="320040"/>
                </a:xfrm>
                <a:prstGeom prst="ellipse">
                  <a:avLst/>
                </a:prstGeom>
                <a:solidFill>
                  <a:srgbClr val="F5026E"/>
                </a:solidFill>
                <a:ln w="10795" cap="flat" cmpd="sng" algn="ctr">
                  <a:noFill/>
                  <a:prstDash val="solid"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664" name="Oval 26663">
                  <a:extLst>
                    <a:ext uri="{FF2B5EF4-FFF2-40B4-BE49-F238E27FC236}">
                      <a16:creationId xmlns:a16="http://schemas.microsoft.com/office/drawing/2014/main" id="{94044AB7-1D59-9CB5-9E8E-68A7AB319CB6}"/>
                    </a:ext>
                  </a:extLst>
                </p:cNvPr>
                <p:cNvSpPr/>
                <p:nvPr/>
              </p:nvSpPr>
              <p:spPr>
                <a:xfrm>
                  <a:off x="2701688" y="2181600"/>
                  <a:ext cx="320040" cy="320040"/>
                </a:xfrm>
                <a:prstGeom prst="ellipse">
                  <a:avLst/>
                </a:prstGeom>
                <a:solidFill>
                  <a:srgbClr val="FABF0D"/>
                </a:solidFill>
                <a:ln w="10795" cap="flat" cmpd="sng" algn="ctr">
                  <a:noFill/>
                  <a:prstDash val="solid"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665" name="Oval 26664">
                  <a:extLst>
                    <a:ext uri="{FF2B5EF4-FFF2-40B4-BE49-F238E27FC236}">
                      <a16:creationId xmlns:a16="http://schemas.microsoft.com/office/drawing/2014/main" id="{5D5231D5-E6FB-B7C9-18BD-26AA32ABC2E9}"/>
                    </a:ext>
                  </a:extLst>
                </p:cNvPr>
                <p:cNvSpPr/>
                <p:nvPr/>
              </p:nvSpPr>
              <p:spPr>
                <a:xfrm>
                  <a:off x="2701688" y="2575853"/>
                  <a:ext cx="320040" cy="320040"/>
                </a:xfrm>
                <a:prstGeom prst="ellipse">
                  <a:avLst/>
                </a:prstGeom>
                <a:solidFill>
                  <a:srgbClr val="F65609"/>
                </a:solidFill>
                <a:ln w="10795" cap="flat" cmpd="sng" algn="ctr">
                  <a:noFill/>
                  <a:prstDash val="solid"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648" name="Group 26647">
                <a:extLst>
                  <a:ext uri="{FF2B5EF4-FFF2-40B4-BE49-F238E27FC236}">
                    <a16:creationId xmlns:a16="http://schemas.microsoft.com/office/drawing/2014/main" id="{6F69A6BB-156E-D7BB-8350-9A872B3EEC1D}"/>
                  </a:ext>
                </a:extLst>
              </p:cNvPr>
              <p:cNvGrpSpPr/>
              <p:nvPr/>
            </p:nvGrpSpPr>
            <p:grpSpPr>
              <a:xfrm>
                <a:off x="965067" y="1995499"/>
                <a:ext cx="813835" cy="1589744"/>
                <a:chOff x="6306538" y="2748280"/>
                <a:chExt cx="813835" cy="1589744"/>
              </a:xfrm>
            </p:grpSpPr>
            <p:cxnSp>
              <p:nvCxnSpPr>
                <p:cNvPr id="26652" name="Straight Connector 26651">
                  <a:extLst>
                    <a:ext uri="{FF2B5EF4-FFF2-40B4-BE49-F238E27FC236}">
                      <a16:creationId xmlns:a16="http://schemas.microsoft.com/office/drawing/2014/main" id="{4C0063CF-69BE-1157-3E46-405C81951F47}"/>
                    </a:ext>
                  </a:extLst>
                </p:cNvPr>
                <p:cNvCxnSpPr>
                  <a:cxnSpLocks/>
                  <a:stCxn id="26657" idx="7"/>
                </p:cNvCxnSpPr>
                <p:nvPr/>
              </p:nvCxnSpPr>
              <p:spPr>
                <a:xfrm flipV="1">
                  <a:off x="6612680" y="3604261"/>
                  <a:ext cx="423104" cy="39891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FCAE3B"/>
                  </a:solidFill>
                  <a:prstDash val="solid"/>
                </a:ln>
                <a:effectLst/>
              </p:spPr>
            </p:cxnSp>
            <p:cxnSp>
              <p:nvCxnSpPr>
                <p:cNvPr id="26653" name="Straight Connector 26652">
                  <a:extLst>
                    <a:ext uri="{FF2B5EF4-FFF2-40B4-BE49-F238E27FC236}">
                      <a16:creationId xmlns:a16="http://schemas.microsoft.com/office/drawing/2014/main" id="{F8A71958-811B-10BB-D24F-53AB820BA851}"/>
                    </a:ext>
                  </a:extLst>
                </p:cNvPr>
                <p:cNvCxnSpPr>
                  <a:cxnSpLocks/>
                  <a:stCxn id="26656" idx="6"/>
                </p:cNvCxnSpPr>
                <p:nvPr/>
              </p:nvCxnSpPr>
              <p:spPr>
                <a:xfrm>
                  <a:off x="6663130" y="3353507"/>
                  <a:ext cx="362341" cy="120397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FCAE3B"/>
                  </a:solidFill>
                  <a:prstDash val="solid"/>
                </a:ln>
                <a:effectLst/>
              </p:spPr>
            </p:cxnSp>
            <p:cxnSp>
              <p:nvCxnSpPr>
                <p:cNvPr id="26654" name="Straight Connector 26653">
                  <a:extLst>
                    <a:ext uri="{FF2B5EF4-FFF2-40B4-BE49-F238E27FC236}">
                      <a16:creationId xmlns:a16="http://schemas.microsoft.com/office/drawing/2014/main" id="{EE264236-9B89-78A9-CE59-82AAD442C5F4}"/>
                    </a:ext>
                  </a:extLst>
                </p:cNvPr>
                <p:cNvCxnSpPr>
                  <a:cxnSpLocks/>
                  <a:stCxn id="26655" idx="5"/>
                  <a:endCxn id="26651" idx="7"/>
                </p:cNvCxnSpPr>
                <p:nvPr/>
              </p:nvCxnSpPr>
              <p:spPr>
                <a:xfrm>
                  <a:off x="6609975" y="3042327"/>
                  <a:ext cx="427315" cy="23036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FCAE3B"/>
                  </a:solidFill>
                  <a:prstDash val="solid"/>
                </a:ln>
                <a:effectLst/>
              </p:spPr>
            </p:cxnSp>
            <p:sp>
              <p:nvSpPr>
                <p:cNvPr id="26655" name="Oval 26654">
                  <a:extLst>
                    <a:ext uri="{FF2B5EF4-FFF2-40B4-BE49-F238E27FC236}">
                      <a16:creationId xmlns:a16="http://schemas.microsoft.com/office/drawing/2014/main" id="{F8D7CAE1-213A-946B-562A-623927790D36}"/>
                    </a:ext>
                  </a:extLst>
                </p:cNvPr>
                <p:cNvSpPr/>
                <p:nvPr/>
              </p:nvSpPr>
              <p:spPr>
                <a:xfrm>
                  <a:off x="6315928" y="2748280"/>
                  <a:ext cx="344497" cy="344497"/>
                </a:xfrm>
                <a:prstGeom prst="ellipse">
                  <a:avLst/>
                </a:prstGeom>
                <a:solidFill>
                  <a:srgbClr val="FCAE3B"/>
                </a:solidFill>
                <a:ln w="10795" cap="flat" cmpd="sng" algn="ctr">
                  <a:noFill/>
                  <a:prstDash val="solid"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656" name="Oval 26655">
                  <a:extLst>
                    <a:ext uri="{FF2B5EF4-FFF2-40B4-BE49-F238E27FC236}">
                      <a16:creationId xmlns:a16="http://schemas.microsoft.com/office/drawing/2014/main" id="{D17194B7-D865-115B-6009-67DE142B5782}"/>
                    </a:ext>
                  </a:extLst>
                </p:cNvPr>
                <p:cNvSpPr/>
                <p:nvPr/>
              </p:nvSpPr>
              <p:spPr>
                <a:xfrm>
                  <a:off x="6318633" y="3181258"/>
                  <a:ext cx="344497" cy="344497"/>
                </a:xfrm>
                <a:prstGeom prst="ellipse">
                  <a:avLst/>
                </a:prstGeom>
                <a:solidFill>
                  <a:srgbClr val="FCAE3B"/>
                </a:solidFill>
                <a:ln w="10795" cap="flat" cmpd="sng" algn="ctr">
                  <a:noFill/>
                  <a:prstDash val="solid"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657" name="Oval 26656">
                  <a:extLst>
                    <a:ext uri="{FF2B5EF4-FFF2-40B4-BE49-F238E27FC236}">
                      <a16:creationId xmlns:a16="http://schemas.microsoft.com/office/drawing/2014/main" id="{D4FD0667-9489-BB96-1750-DFA586D9AE0D}"/>
                    </a:ext>
                  </a:extLst>
                </p:cNvPr>
                <p:cNvSpPr/>
                <p:nvPr/>
              </p:nvSpPr>
              <p:spPr>
                <a:xfrm>
                  <a:off x="6318633" y="3593702"/>
                  <a:ext cx="344497" cy="344497"/>
                </a:xfrm>
                <a:prstGeom prst="ellipse">
                  <a:avLst/>
                </a:prstGeom>
                <a:solidFill>
                  <a:srgbClr val="FCAE3B"/>
                </a:solidFill>
                <a:ln w="10795" cap="flat" cmpd="sng" algn="ctr">
                  <a:noFill/>
                  <a:prstDash val="solid"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658" name="Oval 26657">
                  <a:extLst>
                    <a:ext uri="{FF2B5EF4-FFF2-40B4-BE49-F238E27FC236}">
                      <a16:creationId xmlns:a16="http://schemas.microsoft.com/office/drawing/2014/main" id="{527575F2-79C1-FBD5-517A-6209C8D8300D}"/>
                    </a:ext>
                  </a:extLst>
                </p:cNvPr>
                <p:cNvSpPr/>
                <p:nvPr/>
              </p:nvSpPr>
              <p:spPr>
                <a:xfrm>
                  <a:off x="6306538" y="3993527"/>
                  <a:ext cx="344497" cy="344497"/>
                </a:xfrm>
                <a:prstGeom prst="ellipse">
                  <a:avLst/>
                </a:prstGeom>
                <a:solidFill>
                  <a:srgbClr val="FCAE3B"/>
                </a:solidFill>
                <a:ln w="10795" cap="flat" cmpd="sng" algn="ctr">
                  <a:noFill/>
                  <a:prstDash val="solid"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26659" name="Straight Connector 26658">
                  <a:extLst>
                    <a:ext uri="{FF2B5EF4-FFF2-40B4-BE49-F238E27FC236}">
                      <a16:creationId xmlns:a16="http://schemas.microsoft.com/office/drawing/2014/main" id="{F252CD1C-1684-83A0-FA36-11170038D38B}"/>
                    </a:ext>
                  </a:extLst>
                </p:cNvPr>
                <p:cNvCxnSpPr>
                  <a:cxnSpLocks/>
                  <a:stCxn id="26658" idx="7"/>
                  <a:endCxn id="26651" idx="1"/>
                </p:cNvCxnSpPr>
                <p:nvPr/>
              </p:nvCxnSpPr>
              <p:spPr>
                <a:xfrm flipV="1">
                  <a:off x="6600585" y="3743496"/>
                  <a:ext cx="519788" cy="300481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FCAE3B"/>
                  </a:solidFill>
                  <a:prstDash val="solid"/>
                </a:ln>
                <a:effectLst/>
              </p:spPr>
            </p:cxnSp>
          </p:grpSp>
          <p:grpSp>
            <p:nvGrpSpPr>
              <p:cNvPr id="26649" name="Group 26648">
                <a:extLst>
                  <a:ext uri="{FF2B5EF4-FFF2-40B4-BE49-F238E27FC236}">
                    <a16:creationId xmlns:a16="http://schemas.microsoft.com/office/drawing/2014/main" id="{12F142D5-538D-7986-4524-9EDF6B9856A0}"/>
                  </a:ext>
                </a:extLst>
              </p:cNvPr>
              <p:cNvGrpSpPr/>
              <p:nvPr/>
            </p:nvGrpSpPr>
            <p:grpSpPr>
              <a:xfrm>
                <a:off x="1695819" y="2464517"/>
                <a:ext cx="1273952" cy="775448"/>
                <a:chOff x="7076569" y="3204393"/>
                <a:chExt cx="1273952" cy="775448"/>
              </a:xfrm>
            </p:grpSpPr>
            <p:sp>
              <p:nvSpPr>
                <p:cNvPr id="26650" name="Freeform: Shape 87">
                  <a:extLst>
                    <a:ext uri="{FF2B5EF4-FFF2-40B4-BE49-F238E27FC236}">
                      <a16:creationId xmlns:a16="http://schemas.microsoft.com/office/drawing/2014/main" id="{8299BAEA-988F-3326-A66B-B6BD1DEF9D81}"/>
                    </a:ext>
                  </a:extLst>
                </p:cNvPr>
                <p:cNvSpPr/>
                <p:nvPr/>
              </p:nvSpPr>
              <p:spPr>
                <a:xfrm>
                  <a:off x="7962797" y="3204393"/>
                  <a:ext cx="387724" cy="775448"/>
                </a:xfrm>
                <a:custGeom>
                  <a:avLst/>
                  <a:gdLst>
                    <a:gd name="connsiteX0" fmla="*/ 308742 w 360198"/>
                    <a:gd name="connsiteY0" fmla="*/ 128642 h 720396"/>
                    <a:gd name="connsiteX1" fmla="*/ 51457 w 360198"/>
                    <a:gd name="connsiteY1" fmla="*/ 128642 h 720396"/>
                    <a:gd name="connsiteX2" fmla="*/ 51457 w 360198"/>
                    <a:gd name="connsiteY2" fmla="*/ 51457 h 720396"/>
                    <a:gd name="connsiteX3" fmla="*/ 308742 w 360198"/>
                    <a:gd name="connsiteY3" fmla="*/ 51457 h 720396"/>
                    <a:gd name="connsiteX4" fmla="*/ 308742 w 360198"/>
                    <a:gd name="connsiteY4" fmla="*/ 128642 h 720396"/>
                    <a:gd name="connsiteX5" fmla="*/ 308742 w 360198"/>
                    <a:gd name="connsiteY5" fmla="*/ 257285 h 720396"/>
                    <a:gd name="connsiteX6" fmla="*/ 51457 w 360198"/>
                    <a:gd name="connsiteY6" fmla="*/ 257285 h 720396"/>
                    <a:gd name="connsiteX7" fmla="*/ 51457 w 360198"/>
                    <a:gd name="connsiteY7" fmla="*/ 180099 h 720396"/>
                    <a:gd name="connsiteX8" fmla="*/ 308742 w 360198"/>
                    <a:gd name="connsiteY8" fmla="*/ 180099 h 720396"/>
                    <a:gd name="connsiteX9" fmla="*/ 308742 w 360198"/>
                    <a:gd name="connsiteY9" fmla="*/ 257285 h 720396"/>
                    <a:gd name="connsiteX10" fmla="*/ 180099 w 360198"/>
                    <a:gd name="connsiteY10" fmla="*/ 643211 h 720396"/>
                    <a:gd name="connsiteX11" fmla="*/ 141507 w 360198"/>
                    <a:gd name="connsiteY11" fmla="*/ 604619 h 720396"/>
                    <a:gd name="connsiteX12" fmla="*/ 180099 w 360198"/>
                    <a:gd name="connsiteY12" fmla="*/ 566026 h 720396"/>
                    <a:gd name="connsiteX13" fmla="*/ 218692 w 360198"/>
                    <a:gd name="connsiteY13" fmla="*/ 604619 h 720396"/>
                    <a:gd name="connsiteX14" fmla="*/ 180099 w 360198"/>
                    <a:gd name="connsiteY14" fmla="*/ 643211 h 720396"/>
                    <a:gd name="connsiteX15" fmla="*/ 308742 w 360198"/>
                    <a:gd name="connsiteY15" fmla="*/ 0 h 720396"/>
                    <a:gd name="connsiteX16" fmla="*/ 51457 w 360198"/>
                    <a:gd name="connsiteY16" fmla="*/ 0 h 720396"/>
                    <a:gd name="connsiteX17" fmla="*/ 0 w 360198"/>
                    <a:gd name="connsiteY17" fmla="*/ 51457 h 720396"/>
                    <a:gd name="connsiteX18" fmla="*/ 0 w 360198"/>
                    <a:gd name="connsiteY18" fmla="*/ 668940 h 720396"/>
                    <a:gd name="connsiteX19" fmla="*/ 51457 w 360198"/>
                    <a:gd name="connsiteY19" fmla="*/ 720397 h 720396"/>
                    <a:gd name="connsiteX20" fmla="*/ 308742 w 360198"/>
                    <a:gd name="connsiteY20" fmla="*/ 720397 h 720396"/>
                    <a:gd name="connsiteX21" fmla="*/ 360198 w 360198"/>
                    <a:gd name="connsiteY21" fmla="*/ 668940 h 720396"/>
                    <a:gd name="connsiteX22" fmla="*/ 360198 w 360198"/>
                    <a:gd name="connsiteY22" fmla="*/ 51457 h 720396"/>
                    <a:gd name="connsiteX23" fmla="*/ 308742 w 360198"/>
                    <a:gd name="connsiteY23" fmla="*/ 0 h 720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360198" h="720396">
                      <a:moveTo>
                        <a:pt x="308742" y="128642"/>
                      </a:moveTo>
                      <a:lnTo>
                        <a:pt x="51457" y="128642"/>
                      </a:lnTo>
                      <a:lnTo>
                        <a:pt x="51457" y="51457"/>
                      </a:lnTo>
                      <a:lnTo>
                        <a:pt x="308742" y="51457"/>
                      </a:lnTo>
                      <a:lnTo>
                        <a:pt x="308742" y="128642"/>
                      </a:lnTo>
                      <a:close/>
                      <a:moveTo>
                        <a:pt x="308742" y="257285"/>
                      </a:moveTo>
                      <a:lnTo>
                        <a:pt x="51457" y="257285"/>
                      </a:lnTo>
                      <a:lnTo>
                        <a:pt x="51457" y="180099"/>
                      </a:lnTo>
                      <a:lnTo>
                        <a:pt x="308742" y="180099"/>
                      </a:lnTo>
                      <a:lnTo>
                        <a:pt x="308742" y="257285"/>
                      </a:lnTo>
                      <a:close/>
                      <a:moveTo>
                        <a:pt x="180099" y="643211"/>
                      </a:moveTo>
                      <a:cubicBezTo>
                        <a:pt x="158230" y="643211"/>
                        <a:pt x="141507" y="626488"/>
                        <a:pt x="141507" y="604619"/>
                      </a:cubicBezTo>
                      <a:cubicBezTo>
                        <a:pt x="141507" y="582750"/>
                        <a:pt x="158230" y="566026"/>
                        <a:pt x="180099" y="566026"/>
                      </a:cubicBezTo>
                      <a:cubicBezTo>
                        <a:pt x="201968" y="566026"/>
                        <a:pt x="218692" y="582750"/>
                        <a:pt x="218692" y="604619"/>
                      </a:cubicBezTo>
                      <a:cubicBezTo>
                        <a:pt x="218692" y="626488"/>
                        <a:pt x="201968" y="643211"/>
                        <a:pt x="180099" y="643211"/>
                      </a:cubicBezTo>
                      <a:close/>
                      <a:moveTo>
                        <a:pt x="308742" y="0"/>
                      </a:moveTo>
                      <a:lnTo>
                        <a:pt x="51457" y="0"/>
                      </a:lnTo>
                      <a:cubicBezTo>
                        <a:pt x="23156" y="0"/>
                        <a:pt x="0" y="23156"/>
                        <a:pt x="0" y="51457"/>
                      </a:cubicBezTo>
                      <a:lnTo>
                        <a:pt x="0" y="668940"/>
                      </a:lnTo>
                      <a:cubicBezTo>
                        <a:pt x="0" y="697241"/>
                        <a:pt x="23156" y="720397"/>
                        <a:pt x="51457" y="720397"/>
                      </a:cubicBezTo>
                      <a:lnTo>
                        <a:pt x="308742" y="720397"/>
                      </a:lnTo>
                      <a:cubicBezTo>
                        <a:pt x="337043" y="720397"/>
                        <a:pt x="360198" y="697241"/>
                        <a:pt x="360198" y="668940"/>
                      </a:cubicBezTo>
                      <a:lnTo>
                        <a:pt x="360198" y="51457"/>
                      </a:lnTo>
                      <a:cubicBezTo>
                        <a:pt x="360198" y="23156"/>
                        <a:pt x="337043" y="0"/>
                        <a:pt x="3087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651" name="Freeform: Shape 88">
                  <a:extLst>
                    <a:ext uri="{FF2B5EF4-FFF2-40B4-BE49-F238E27FC236}">
                      <a16:creationId xmlns:a16="http://schemas.microsoft.com/office/drawing/2014/main" id="{57474C6A-56AE-50C8-5B81-10A44AF6312F}"/>
                    </a:ext>
                  </a:extLst>
                </p:cNvPr>
                <p:cNvSpPr/>
                <p:nvPr/>
              </p:nvSpPr>
              <p:spPr>
                <a:xfrm>
                  <a:off x="7076569" y="3204393"/>
                  <a:ext cx="830837" cy="775448"/>
                </a:xfrm>
                <a:custGeom>
                  <a:avLst/>
                  <a:gdLst>
                    <a:gd name="connsiteX0" fmla="*/ 694668 w 771853"/>
                    <a:gd name="connsiteY0" fmla="*/ 488841 h 720396"/>
                    <a:gd name="connsiteX1" fmla="*/ 77185 w 771853"/>
                    <a:gd name="connsiteY1" fmla="*/ 488841 h 720396"/>
                    <a:gd name="connsiteX2" fmla="*/ 77185 w 771853"/>
                    <a:gd name="connsiteY2" fmla="*/ 77185 h 720396"/>
                    <a:gd name="connsiteX3" fmla="*/ 694668 w 771853"/>
                    <a:gd name="connsiteY3" fmla="*/ 77185 h 720396"/>
                    <a:gd name="connsiteX4" fmla="*/ 694668 w 771853"/>
                    <a:gd name="connsiteY4" fmla="*/ 488841 h 720396"/>
                    <a:gd name="connsiteX5" fmla="*/ 720397 w 771853"/>
                    <a:gd name="connsiteY5" fmla="*/ 0 h 720396"/>
                    <a:gd name="connsiteX6" fmla="*/ 51457 w 771853"/>
                    <a:gd name="connsiteY6" fmla="*/ 0 h 720396"/>
                    <a:gd name="connsiteX7" fmla="*/ 0 w 771853"/>
                    <a:gd name="connsiteY7" fmla="*/ 51457 h 720396"/>
                    <a:gd name="connsiteX8" fmla="*/ 0 w 771853"/>
                    <a:gd name="connsiteY8" fmla="*/ 514569 h 720396"/>
                    <a:gd name="connsiteX9" fmla="*/ 51457 w 771853"/>
                    <a:gd name="connsiteY9" fmla="*/ 566026 h 720396"/>
                    <a:gd name="connsiteX10" fmla="*/ 308742 w 771853"/>
                    <a:gd name="connsiteY10" fmla="*/ 566026 h 720396"/>
                    <a:gd name="connsiteX11" fmla="*/ 308742 w 771853"/>
                    <a:gd name="connsiteY11" fmla="*/ 643211 h 720396"/>
                    <a:gd name="connsiteX12" fmla="*/ 192963 w 771853"/>
                    <a:gd name="connsiteY12" fmla="*/ 643211 h 720396"/>
                    <a:gd name="connsiteX13" fmla="*/ 192963 w 771853"/>
                    <a:gd name="connsiteY13" fmla="*/ 720397 h 720396"/>
                    <a:gd name="connsiteX14" fmla="*/ 578890 w 771853"/>
                    <a:gd name="connsiteY14" fmla="*/ 720397 h 720396"/>
                    <a:gd name="connsiteX15" fmla="*/ 578890 w 771853"/>
                    <a:gd name="connsiteY15" fmla="*/ 643211 h 720396"/>
                    <a:gd name="connsiteX16" fmla="*/ 463112 w 771853"/>
                    <a:gd name="connsiteY16" fmla="*/ 643211 h 720396"/>
                    <a:gd name="connsiteX17" fmla="*/ 463112 w 771853"/>
                    <a:gd name="connsiteY17" fmla="*/ 566026 h 720396"/>
                    <a:gd name="connsiteX18" fmla="*/ 720397 w 771853"/>
                    <a:gd name="connsiteY18" fmla="*/ 566026 h 720396"/>
                    <a:gd name="connsiteX19" fmla="*/ 771854 w 771853"/>
                    <a:gd name="connsiteY19" fmla="*/ 514569 h 720396"/>
                    <a:gd name="connsiteX20" fmla="*/ 771854 w 771853"/>
                    <a:gd name="connsiteY20" fmla="*/ 51457 h 720396"/>
                    <a:gd name="connsiteX21" fmla="*/ 720397 w 771853"/>
                    <a:gd name="connsiteY21" fmla="*/ 0 h 720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71853" h="720396">
                      <a:moveTo>
                        <a:pt x="694668" y="488841"/>
                      </a:moveTo>
                      <a:lnTo>
                        <a:pt x="77185" y="488841"/>
                      </a:lnTo>
                      <a:lnTo>
                        <a:pt x="77185" y="77185"/>
                      </a:lnTo>
                      <a:lnTo>
                        <a:pt x="694668" y="77185"/>
                      </a:lnTo>
                      <a:lnTo>
                        <a:pt x="694668" y="488841"/>
                      </a:lnTo>
                      <a:close/>
                      <a:moveTo>
                        <a:pt x="720397" y="0"/>
                      </a:moveTo>
                      <a:lnTo>
                        <a:pt x="51457" y="0"/>
                      </a:lnTo>
                      <a:cubicBezTo>
                        <a:pt x="23156" y="0"/>
                        <a:pt x="0" y="23156"/>
                        <a:pt x="0" y="51457"/>
                      </a:cubicBezTo>
                      <a:lnTo>
                        <a:pt x="0" y="514569"/>
                      </a:lnTo>
                      <a:cubicBezTo>
                        <a:pt x="0" y="542871"/>
                        <a:pt x="23156" y="566026"/>
                        <a:pt x="51457" y="566026"/>
                      </a:cubicBezTo>
                      <a:lnTo>
                        <a:pt x="308742" y="566026"/>
                      </a:lnTo>
                      <a:lnTo>
                        <a:pt x="308742" y="643211"/>
                      </a:lnTo>
                      <a:lnTo>
                        <a:pt x="192963" y="643211"/>
                      </a:lnTo>
                      <a:lnTo>
                        <a:pt x="192963" y="720397"/>
                      </a:lnTo>
                      <a:lnTo>
                        <a:pt x="578890" y="720397"/>
                      </a:lnTo>
                      <a:lnTo>
                        <a:pt x="578890" y="643211"/>
                      </a:lnTo>
                      <a:lnTo>
                        <a:pt x="463112" y="643211"/>
                      </a:lnTo>
                      <a:lnTo>
                        <a:pt x="463112" y="566026"/>
                      </a:lnTo>
                      <a:lnTo>
                        <a:pt x="720397" y="566026"/>
                      </a:lnTo>
                      <a:cubicBezTo>
                        <a:pt x="748698" y="566026"/>
                        <a:pt x="771854" y="542871"/>
                        <a:pt x="771854" y="514569"/>
                      </a:cubicBezTo>
                      <a:lnTo>
                        <a:pt x="771854" y="51457"/>
                      </a:lnTo>
                      <a:cubicBezTo>
                        <a:pt x="771854" y="23156"/>
                        <a:pt x="748698" y="0"/>
                        <a:pt x="72039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05020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62"/>
                </p:tgtEl>
              </p:cMediaNode>
            </p:video>
          </p:childTnLst>
        </p:cTn>
      </p:par>
    </p:tnLst>
    <p:bldLst>
      <p:bldP spid="49" grpId="0"/>
      <p:bldP spid="26632" grpId="0" animBg="1"/>
      <p:bldP spid="26633" grpId="0"/>
      <p:bldP spid="39" grpId="0"/>
      <p:bldP spid="40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F1407BF-4BF4-CF64-78C8-46F5C19EF089}"/>
              </a:ext>
            </a:extLst>
          </p:cNvPr>
          <p:cNvSpPr txBox="1"/>
          <p:nvPr/>
        </p:nvSpPr>
        <p:spPr>
          <a:xfrm>
            <a:off x="246324" y="215995"/>
            <a:ext cx="11461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X" sz="3200" dirty="0">
                <a:latin typeface="Avenir Book" panose="02000503020000020003" pitchFamily="2" charset="0"/>
              </a:rPr>
              <a:t>Writing the MSCA project (some of the important things IMO)</a:t>
            </a:r>
          </a:p>
        </p:txBody>
      </p:sp>
      <p:pic>
        <p:nvPicPr>
          <p:cNvPr id="36" name="Picture 8" descr="MSCA">
            <a:extLst>
              <a:ext uri="{FF2B5EF4-FFF2-40B4-BE49-F238E27FC236}">
                <a16:creationId xmlns:a16="http://schemas.microsoft.com/office/drawing/2014/main" id="{A51BD158-BB3B-0CB6-058F-BBACD81BB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138" y="2424010"/>
            <a:ext cx="2073727" cy="200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653" name="Group 26652">
            <a:extLst>
              <a:ext uri="{FF2B5EF4-FFF2-40B4-BE49-F238E27FC236}">
                <a16:creationId xmlns:a16="http://schemas.microsoft.com/office/drawing/2014/main" id="{F0FE65C4-B123-01B5-FC45-87F95C2203C5}"/>
              </a:ext>
            </a:extLst>
          </p:cNvPr>
          <p:cNvGrpSpPr>
            <a:grpSpLocks noChangeAspect="1"/>
          </p:cNvGrpSpPr>
          <p:nvPr/>
        </p:nvGrpSpPr>
        <p:grpSpPr>
          <a:xfrm>
            <a:off x="8917374" y="3670598"/>
            <a:ext cx="1611175" cy="1535087"/>
            <a:chOff x="1043928" y="4359283"/>
            <a:chExt cx="798440" cy="760734"/>
          </a:xfrm>
        </p:grpSpPr>
        <p:sp>
          <p:nvSpPr>
            <p:cNvPr id="26654" name="Oval 26653">
              <a:extLst>
                <a:ext uri="{FF2B5EF4-FFF2-40B4-BE49-F238E27FC236}">
                  <a16:creationId xmlns:a16="http://schemas.microsoft.com/office/drawing/2014/main" id="{BBB25A83-45D0-3C2C-E50B-943DE5A102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3928" y="4359283"/>
              <a:ext cx="760734" cy="760734"/>
            </a:xfrm>
            <a:prstGeom prst="ellipse">
              <a:avLst/>
            </a:prstGeom>
            <a:noFill/>
            <a:ln>
              <a:solidFill>
                <a:srgbClr val="F5540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 dirty="0"/>
            </a:p>
          </p:txBody>
        </p:sp>
        <p:grpSp>
          <p:nvGrpSpPr>
            <p:cNvPr id="26655" name="Group 26654">
              <a:extLst>
                <a:ext uri="{FF2B5EF4-FFF2-40B4-BE49-F238E27FC236}">
                  <a16:creationId xmlns:a16="http://schemas.microsoft.com/office/drawing/2014/main" id="{86587A6D-53A1-EEAA-0FC3-366D3B7EDC3E}"/>
                </a:ext>
              </a:extLst>
            </p:cNvPr>
            <p:cNvGrpSpPr/>
            <p:nvPr/>
          </p:nvGrpSpPr>
          <p:grpSpPr>
            <a:xfrm>
              <a:off x="1089874" y="4405229"/>
              <a:ext cx="752494" cy="668843"/>
              <a:chOff x="5404129" y="5196851"/>
              <a:chExt cx="752494" cy="668843"/>
            </a:xfrm>
          </p:grpSpPr>
          <p:sp>
            <p:nvSpPr>
              <p:cNvPr id="26656" name="Oval 26655">
                <a:extLst>
                  <a:ext uri="{FF2B5EF4-FFF2-40B4-BE49-F238E27FC236}">
                    <a16:creationId xmlns:a16="http://schemas.microsoft.com/office/drawing/2014/main" id="{57C6B5C0-5E0C-687B-B207-977B16F253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04129" y="5196851"/>
                <a:ext cx="668843" cy="668843"/>
              </a:xfrm>
              <a:prstGeom prst="ellipse">
                <a:avLst/>
              </a:prstGeom>
              <a:solidFill>
                <a:srgbClr val="F5026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sz="14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26657" name="TextBox 26656">
                <a:extLst>
                  <a:ext uri="{FF2B5EF4-FFF2-40B4-BE49-F238E27FC236}">
                    <a16:creationId xmlns:a16="http://schemas.microsoft.com/office/drawing/2014/main" id="{5E219E29-D8C6-F5CF-8FCF-90977D854755}"/>
                  </a:ext>
                </a:extLst>
              </p:cNvPr>
              <p:cNvSpPr txBox="1"/>
              <p:nvPr/>
            </p:nvSpPr>
            <p:spPr>
              <a:xfrm>
                <a:off x="5407404" y="5411286"/>
                <a:ext cx="749219" cy="244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MX" sz="2600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Support</a:t>
                </a:r>
              </a:p>
            </p:txBody>
          </p:sp>
        </p:grpSp>
      </p:grpSp>
      <p:grpSp>
        <p:nvGrpSpPr>
          <p:cNvPr id="26665" name="Group 26664">
            <a:extLst>
              <a:ext uri="{FF2B5EF4-FFF2-40B4-BE49-F238E27FC236}">
                <a16:creationId xmlns:a16="http://schemas.microsoft.com/office/drawing/2014/main" id="{A864D39D-9E6F-8E25-663C-E24C2D5EC22E}"/>
              </a:ext>
            </a:extLst>
          </p:cNvPr>
          <p:cNvGrpSpPr/>
          <p:nvPr/>
        </p:nvGrpSpPr>
        <p:grpSpPr>
          <a:xfrm>
            <a:off x="1620618" y="3672129"/>
            <a:ext cx="1535087" cy="2118548"/>
            <a:chOff x="2598673" y="3398305"/>
            <a:chExt cx="1535087" cy="2118547"/>
          </a:xfrm>
        </p:grpSpPr>
        <p:grpSp>
          <p:nvGrpSpPr>
            <p:cNvPr id="26648" name="Group 26647">
              <a:extLst>
                <a:ext uri="{FF2B5EF4-FFF2-40B4-BE49-F238E27FC236}">
                  <a16:creationId xmlns:a16="http://schemas.microsoft.com/office/drawing/2014/main" id="{7528EBD6-CCC2-6FD6-D54E-A548E7EA960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98673" y="3398305"/>
              <a:ext cx="1535087" cy="2118547"/>
              <a:chOff x="1043928" y="4359283"/>
              <a:chExt cx="760734" cy="1049874"/>
            </a:xfrm>
          </p:grpSpPr>
          <p:sp>
            <p:nvSpPr>
              <p:cNvPr id="26649" name="Oval 26648">
                <a:extLst>
                  <a:ext uri="{FF2B5EF4-FFF2-40B4-BE49-F238E27FC236}">
                    <a16:creationId xmlns:a16="http://schemas.microsoft.com/office/drawing/2014/main" id="{68373E16-8CCC-0F67-E484-A30F40BCC4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43928" y="4359283"/>
                <a:ext cx="760734" cy="760734"/>
              </a:xfrm>
              <a:prstGeom prst="ellipse">
                <a:avLst/>
              </a:prstGeom>
              <a:noFill/>
              <a:ln>
                <a:solidFill>
                  <a:srgbClr val="FABF0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dirty="0"/>
              </a:p>
            </p:txBody>
          </p:sp>
          <p:grpSp>
            <p:nvGrpSpPr>
              <p:cNvPr id="26650" name="Group 26649">
                <a:extLst>
                  <a:ext uri="{FF2B5EF4-FFF2-40B4-BE49-F238E27FC236}">
                    <a16:creationId xmlns:a16="http://schemas.microsoft.com/office/drawing/2014/main" id="{23227534-C442-E9B1-78A9-8D89AE4EA78E}"/>
                  </a:ext>
                </a:extLst>
              </p:cNvPr>
              <p:cNvGrpSpPr/>
              <p:nvPr/>
            </p:nvGrpSpPr>
            <p:grpSpPr>
              <a:xfrm>
                <a:off x="1089874" y="4405228"/>
                <a:ext cx="668843" cy="1003929"/>
                <a:chOff x="5404129" y="5196850"/>
                <a:chExt cx="668843" cy="1003929"/>
              </a:xfrm>
            </p:grpSpPr>
            <p:sp>
              <p:nvSpPr>
                <p:cNvPr id="26651" name="Oval 26650">
                  <a:extLst>
                    <a:ext uri="{FF2B5EF4-FFF2-40B4-BE49-F238E27FC236}">
                      <a16:creationId xmlns:a16="http://schemas.microsoft.com/office/drawing/2014/main" id="{10D8EE18-5D99-D9DA-A3E4-15471045A1F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04129" y="5196850"/>
                  <a:ext cx="668843" cy="668843"/>
                </a:xfrm>
                <a:prstGeom prst="ellipse">
                  <a:avLst/>
                </a:prstGeom>
                <a:solidFill>
                  <a:srgbClr val="FABF0D"/>
                </a:solidFill>
                <a:ln>
                  <a:solidFill>
                    <a:srgbClr val="FABF0D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MX" sz="140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26652" name="TextBox 26651">
                  <a:extLst>
                    <a:ext uri="{FF2B5EF4-FFF2-40B4-BE49-F238E27FC236}">
                      <a16:creationId xmlns:a16="http://schemas.microsoft.com/office/drawing/2014/main" id="{220064F1-7F2B-B0EB-F6D5-97B39B4F690F}"/>
                    </a:ext>
                  </a:extLst>
                </p:cNvPr>
                <p:cNvSpPr txBox="1"/>
                <p:nvPr/>
              </p:nvSpPr>
              <p:spPr>
                <a:xfrm>
                  <a:off x="5542891" y="6002499"/>
                  <a:ext cx="468309" cy="1982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MX" sz="2000" dirty="0">
                      <a:latin typeface="Avenir Book" panose="02000503020000020003" pitchFamily="2" charset="0"/>
                    </a:rPr>
                    <a:t>Place</a:t>
                  </a:r>
                </a:p>
              </p:txBody>
            </p:sp>
          </p:grpSp>
        </p:grpSp>
        <p:pic>
          <p:nvPicPr>
            <p:cNvPr id="26663" name="Picture 26662" descr="A map of europe with red borders&#10;&#10;Description automatically generated">
              <a:extLst>
                <a:ext uri="{FF2B5EF4-FFF2-40B4-BE49-F238E27FC236}">
                  <a16:creationId xmlns:a16="http://schemas.microsoft.com/office/drawing/2014/main" id="{54F3824E-CB42-46B6-2656-C8B46318A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998" y="3684207"/>
              <a:ext cx="963250" cy="963250"/>
            </a:xfrm>
            <a:prstGeom prst="rect">
              <a:avLst/>
            </a:prstGeom>
          </p:spPr>
        </p:pic>
        <p:pic>
          <p:nvPicPr>
            <p:cNvPr id="26664" name="Graphic 26663" descr="Marker with solid fill">
              <a:extLst>
                <a:ext uri="{FF2B5EF4-FFF2-40B4-BE49-F238E27FC236}">
                  <a16:creationId xmlns:a16="http://schemas.microsoft.com/office/drawing/2014/main" id="{AC3F87D1-2BCC-8791-51F5-3FAC9BE51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44283" y="5063664"/>
              <a:ext cx="418962" cy="418962"/>
            </a:xfrm>
            <a:prstGeom prst="rect">
              <a:avLst/>
            </a:prstGeom>
          </p:spPr>
        </p:pic>
      </p:grpSp>
      <p:grpSp>
        <p:nvGrpSpPr>
          <p:cNvPr id="26672" name="Group 26671">
            <a:extLst>
              <a:ext uri="{FF2B5EF4-FFF2-40B4-BE49-F238E27FC236}">
                <a16:creationId xmlns:a16="http://schemas.microsoft.com/office/drawing/2014/main" id="{8E7117E0-701E-DEC3-5B17-2B1946557BF0}"/>
              </a:ext>
            </a:extLst>
          </p:cNvPr>
          <p:cNvGrpSpPr/>
          <p:nvPr/>
        </p:nvGrpSpPr>
        <p:grpSpPr>
          <a:xfrm>
            <a:off x="2724186" y="1227328"/>
            <a:ext cx="1535087" cy="2018234"/>
            <a:chOff x="2845996" y="997835"/>
            <a:chExt cx="1535087" cy="2018234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E4E1A74-D62C-7BEB-71B8-8E018BF407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45996" y="997835"/>
              <a:ext cx="1535087" cy="1535087"/>
            </a:xfrm>
            <a:prstGeom prst="ellipse">
              <a:avLst/>
            </a:prstGeom>
            <a:noFill/>
            <a:ln>
              <a:solidFill>
                <a:srgbClr val="F502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 dirty="0"/>
            </a:p>
          </p:txBody>
        </p:sp>
        <p:grpSp>
          <p:nvGrpSpPr>
            <p:cNvPr id="26643" name="Group 26642">
              <a:extLst>
                <a:ext uri="{FF2B5EF4-FFF2-40B4-BE49-F238E27FC236}">
                  <a16:creationId xmlns:a16="http://schemas.microsoft.com/office/drawing/2014/main" id="{90C8C65A-04C6-6606-7009-1DB0796E1D0C}"/>
                </a:ext>
              </a:extLst>
            </p:cNvPr>
            <p:cNvGrpSpPr/>
            <p:nvPr/>
          </p:nvGrpSpPr>
          <p:grpSpPr>
            <a:xfrm>
              <a:off x="2938709" y="1090547"/>
              <a:ext cx="1349660" cy="1925522"/>
              <a:chOff x="5404129" y="5196851"/>
              <a:chExt cx="668843" cy="954220"/>
            </a:xfrm>
          </p:grpSpPr>
          <p:sp>
            <p:nvSpPr>
              <p:cNvPr id="26646" name="Oval 26645">
                <a:extLst>
                  <a:ext uri="{FF2B5EF4-FFF2-40B4-BE49-F238E27FC236}">
                    <a16:creationId xmlns:a16="http://schemas.microsoft.com/office/drawing/2014/main" id="{8B881892-7C0D-EF55-832D-B72BFE9C1A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04129" y="5196851"/>
                <a:ext cx="668843" cy="668843"/>
              </a:xfrm>
              <a:prstGeom prst="ellipse">
                <a:avLst/>
              </a:prstGeom>
              <a:solidFill>
                <a:srgbClr val="F5026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sz="1400" dirty="0">
                  <a:solidFill>
                    <a:schemeClr val="bg1"/>
                  </a:solidFill>
                  <a:latin typeface="Avenir Next" panose="020B0503020202020204" pitchFamily="34" charset="0"/>
                </a:endParaRPr>
              </a:p>
            </p:txBody>
          </p:sp>
          <p:sp>
            <p:nvSpPr>
              <p:cNvPr id="26647" name="TextBox 26646">
                <a:extLst>
                  <a:ext uri="{FF2B5EF4-FFF2-40B4-BE49-F238E27FC236}">
                    <a16:creationId xmlns:a16="http://schemas.microsoft.com/office/drawing/2014/main" id="{074A75F9-FB03-D04C-1F7A-E98A12A2F69C}"/>
                  </a:ext>
                </a:extLst>
              </p:cNvPr>
              <p:cNvSpPr txBox="1"/>
              <p:nvPr/>
            </p:nvSpPr>
            <p:spPr>
              <a:xfrm>
                <a:off x="5547315" y="5952791"/>
                <a:ext cx="369992" cy="198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MX" sz="2000" dirty="0">
                    <a:latin typeface="Avenir Book" panose="02000503020000020003" pitchFamily="2" charset="0"/>
                  </a:rPr>
                  <a:t>Time</a:t>
                </a:r>
              </a:p>
            </p:txBody>
          </p:sp>
        </p:grpSp>
        <p:pic>
          <p:nvPicPr>
            <p:cNvPr id="26667" name="Graphic 26666" descr="Hourglass Finished outline">
              <a:extLst>
                <a:ext uri="{FF2B5EF4-FFF2-40B4-BE49-F238E27FC236}">
                  <a16:creationId xmlns:a16="http://schemas.microsoft.com/office/drawing/2014/main" id="{F1AF1D14-574A-B98C-B43B-4CE86174F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43748" y="1318376"/>
              <a:ext cx="914400" cy="914400"/>
            </a:xfrm>
            <a:prstGeom prst="rect">
              <a:avLst/>
            </a:prstGeom>
          </p:spPr>
        </p:pic>
      </p:grpSp>
      <p:grpSp>
        <p:nvGrpSpPr>
          <p:cNvPr id="26673" name="Group 26672">
            <a:extLst>
              <a:ext uri="{FF2B5EF4-FFF2-40B4-BE49-F238E27FC236}">
                <a16:creationId xmlns:a16="http://schemas.microsoft.com/office/drawing/2014/main" id="{F63500F6-8136-B4FD-A03B-21073B8A9DFE}"/>
              </a:ext>
            </a:extLst>
          </p:cNvPr>
          <p:cNvGrpSpPr/>
          <p:nvPr/>
        </p:nvGrpSpPr>
        <p:grpSpPr>
          <a:xfrm>
            <a:off x="7746051" y="1227323"/>
            <a:ext cx="1535087" cy="1993330"/>
            <a:chOff x="9029243" y="1936377"/>
            <a:chExt cx="1535087" cy="1993331"/>
          </a:xfrm>
        </p:grpSpPr>
        <p:grpSp>
          <p:nvGrpSpPr>
            <p:cNvPr id="26658" name="Group 26657">
              <a:extLst>
                <a:ext uri="{FF2B5EF4-FFF2-40B4-BE49-F238E27FC236}">
                  <a16:creationId xmlns:a16="http://schemas.microsoft.com/office/drawing/2014/main" id="{603108D0-2DC7-9E59-ADAC-D11BF8E0FE0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29243" y="1936377"/>
              <a:ext cx="1535087" cy="1993331"/>
              <a:chOff x="1043928" y="4359283"/>
              <a:chExt cx="760734" cy="987824"/>
            </a:xfrm>
          </p:grpSpPr>
          <p:sp>
            <p:nvSpPr>
              <p:cNvPr id="26659" name="Oval 26658">
                <a:extLst>
                  <a:ext uri="{FF2B5EF4-FFF2-40B4-BE49-F238E27FC236}">
                    <a16:creationId xmlns:a16="http://schemas.microsoft.com/office/drawing/2014/main" id="{44C1A42C-9D78-B913-BC6C-97BF7D1071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43928" y="4359283"/>
                <a:ext cx="760734" cy="760734"/>
              </a:xfrm>
              <a:prstGeom prst="ellipse">
                <a:avLst/>
              </a:prstGeom>
              <a:noFill/>
              <a:ln>
                <a:solidFill>
                  <a:srgbClr val="F5540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dirty="0"/>
              </a:p>
            </p:txBody>
          </p:sp>
          <p:grpSp>
            <p:nvGrpSpPr>
              <p:cNvPr id="26660" name="Group 26659">
                <a:extLst>
                  <a:ext uri="{FF2B5EF4-FFF2-40B4-BE49-F238E27FC236}">
                    <a16:creationId xmlns:a16="http://schemas.microsoft.com/office/drawing/2014/main" id="{47EC1872-C96C-32EB-60FB-C663CDEE29B1}"/>
                  </a:ext>
                </a:extLst>
              </p:cNvPr>
              <p:cNvGrpSpPr/>
              <p:nvPr/>
            </p:nvGrpSpPr>
            <p:grpSpPr>
              <a:xfrm>
                <a:off x="1089874" y="4405229"/>
                <a:ext cx="668843" cy="941878"/>
                <a:chOff x="5404129" y="5196851"/>
                <a:chExt cx="668843" cy="941878"/>
              </a:xfrm>
            </p:grpSpPr>
            <p:sp>
              <p:nvSpPr>
                <p:cNvPr id="26661" name="Oval 26660">
                  <a:extLst>
                    <a:ext uri="{FF2B5EF4-FFF2-40B4-BE49-F238E27FC236}">
                      <a16:creationId xmlns:a16="http://schemas.microsoft.com/office/drawing/2014/main" id="{D0F1D63F-62C8-B619-3F3B-B248D98BE81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04129" y="5196851"/>
                  <a:ext cx="668843" cy="668843"/>
                </a:xfrm>
                <a:prstGeom prst="ellipse">
                  <a:avLst/>
                </a:prstGeom>
                <a:solidFill>
                  <a:srgbClr val="F5540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MX" sz="140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26662" name="TextBox 26661">
                  <a:extLst>
                    <a:ext uri="{FF2B5EF4-FFF2-40B4-BE49-F238E27FC236}">
                      <a16:creationId xmlns:a16="http://schemas.microsoft.com/office/drawing/2014/main" id="{A4319C26-F3C6-C941-7B35-1892D91622B1}"/>
                    </a:ext>
                  </a:extLst>
                </p:cNvPr>
                <p:cNvSpPr txBox="1"/>
                <p:nvPr/>
              </p:nvSpPr>
              <p:spPr>
                <a:xfrm>
                  <a:off x="5561806" y="5940449"/>
                  <a:ext cx="353488" cy="1982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MX" sz="2000" dirty="0">
                      <a:latin typeface="Avenir Book" panose="02000503020000020003" pitchFamily="2" charset="0"/>
                    </a:rPr>
                    <a:t>Idea</a:t>
                  </a:r>
                </a:p>
              </p:txBody>
            </p:sp>
          </p:grpSp>
        </p:grpSp>
        <p:pic>
          <p:nvPicPr>
            <p:cNvPr id="26669" name="Graphic 26668" descr="Lights On with solid fill">
              <a:extLst>
                <a:ext uri="{FF2B5EF4-FFF2-40B4-BE49-F238E27FC236}">
                  <a16:creationId xmlns:a16="http://schemas.microsoft.com/office/drawing/2014/main" id="{7DEFA0EA-D3C4-DD08-7AE8-2F46E3E62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339586" y="2230116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7439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C0B9B45-7EB0-213F-8C61-7A51A0F9634B}"/>
              </a:ext>
            </a:extLst>
          </p:cNvPr>
          <p:cNvGrpSpPr>
            <a:grpSpLocks noChangeAspect="1"/>
          </p:cNvGrpSpPr>
          <p:nvPr/>
        </p:nvGrpSpPr>
        <p:grpSpPr>
          <a:xfrm>
            <a:off x="10171558" y="4173140"/>
            <a:ext cx="740353" cy="976373"/>
            <a:chOff x="9029243" y="1936376"/>
            <a:chExt cx="1535087" cy="202446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CA6C541-739D-185F-5B50-5CD6D25A2F4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29243" y="1936376"/>
              <a:ext cx="1535087" cy="2024464"/>
              <a:chOff x="1043928" y="4359283"/>
              <a:chExt cx="760734" cy="1003253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87CF27B-0C01-303C-945A-EFB3ECB78B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43928" y="4359283"/>
                <a:ext cx="760734" cy="760734"/>
              </a:xfrm>
              <a:prstGeom prst="ellipse">
                <a:avLst/>
              </a:prstGeom>
              <a:noFill/>
              <a:ln>
                <a:solidFill>
                  <a:srgbClr val="F5540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dirty="0"/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B0A0D1D3-27A6-6055-76E6-9A8EC1338603}"/>
                  </a:ext>
                </a:extLst>
              </p:cNvPr>
              <p:cNvGrpSpPr/>
              <p:nvPr/>
            </p:nvGrpSpPr>
            <p:grpSpPr>
              <a:xfrm>
                <a:off x="1089874" y="4405229"/>
                <a:ext cx="668843" cy="957307"/>
                <a:chOff x="5404129" y="5196851"/>
                <a:chExt cx="668843" cy="957307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F3300362-ACAB-961F-84AD-0B228728B9F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04129" y="5196851"/>
                  <a:ext cx="668843" cy="668843"/>
                </a:xfrm>
                <a:prstGeom prst="ellipse">
                  <a:avLst/>
                </a:prstGeom>
                <a:solidFill>
                  <a:srgbClr val="F5540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MX" sz="140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0B1C57E-38A3-28F4-0491-1A496C1CEBE9}"/>
                    </a:ext>
                  </a:extLst>
                </p:cNvPr>
                <p:cNvSpPr txBox="1"/>
                <p:nvPr/>
              </p:nvSpPr>
              <p:spPr>
                <a:xfrm>
                  <a:off x="5561806" y="5940449"/>
                  <a:ext cx="395471" cy="2137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MX" sz="800" dirty="0">
                      <a:latin typeface="Avenir Book" panose="02000503020000020003" pitchFamily="2" charset="0"/>
                    </a:rPr>
                    <a:t>Idea</a:t>
                  </a:r>
                </a:p>
              </p:txBody>
            </p:sp>
          </p:grpSp>
        </p:grpSp>
        <p:pic>
          <p:nvPicPr>
            <p:cNvPr id="10" name="Graphic 9" descr="Lights On with solid fill">
              <a:extLst>
                <a:ext uri="{FF2B5EF4-FFF2-40B4-BE49-F238E27FC236}">
                  <a16:creationId xmlns:a16="http://schemas.microsoft.com/office/drawing/2014/main" id="{AC159BC6-5C7F-0052-0B2B-7129A6DFB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339586" y="2230115"/>
              <a:ext cx="914400" cy="91440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F1407BF-4BF4-CF64-78C8-46F5C19EF089}"/>
              </a:ext>
            </a:extLst>
          </p:cNvPr>
          <p:cNvSpPr txBox="1"/>
          <p:nvPr/>
        </p:nvSpPr>
        <p:spPr>
          <a:xfrm>
            <a:off x="246324" y="215995"/>
            <a:ext cx="11461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X" sz="3200" dirty="0">
                <a:latin typeface="Avenir Book" panose="02000503020000020003" pitchFamily="2" charset="0"/>
              </a:rPr>
              <a:t>Writing the MSCA project (some of the important things IMO)</a:t>
            </a:r>
          </a:p>
        </p:txBody>
      </p:sp>
      <p:pic>
        <p:nvPicPr>
          <p:cNvPr id="36" name="Picture 8" descr="MSCA">
            <a:extLst>
              <a:ext uri="{FF2B5EF4-FFF2-40B4-BE49-F238E27FC236}">
                <a16:creationId xmlns:a16="http://schemas.microsoft.com/office/drawing/2014/main" id="{A51BD158-BB3B-0CB6-058F-BBACD81BB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801" y="4751752"/>
            <a:ext cx="1000131" cy="9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653" name="Group 26652">
            <a:extLst>
              <a:ext uri="{FF2B5EF4-FFF2-40B4-BE49-F238E27FC236}">
                <a16:creationId xmlns:a16="http://schemas.microsoft.com/office/drawing/2014/main" id="{F0FE65C4-B123-01B5-FC45-87F95C2203C5}"/>
              </a:ext>
            </a:extLst>
          </p:cNvPr>
          <p:cNvGrpSpPr>
            <a:grpSpLocks noChangeAspect="1"/>
          </p:cNvGrpSpPr>
          <p:nvPr/>
        </p:nvGrpSpPr>
        <p:grpSpPr>
          <a:xfrm>
            <a:off x="10734578" y="5352962"/>
            <a:ext cx="740353" cy="740352"/>
            <a:chOff x="1043928" y="4359283"/>
            <a:chExt cx="760734" cy="760734"/>
          </a:xfrm>
        </p:grpSpPr>
        <p:sp>
          <p:nvSpPr>
            <p:cNvPr id="26654" name="Oval 26653">
              <a:extLst>
                <a:ext uri="{FF2B5EF4-FFF2-40B4-BE49-F238E27FC236}">
                  <a16:creationId xmlns:a16="http://schemas.microsoft.com/office/drawing/2014/main" id="{BBB25A83-45D0-3C2C-E50B-943DE5A102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3928" y="4359283"/>
              <a:ext cx="760734" cy="760734"/>
            </a:xfrm>
            <a:prstGeom prst="ellipse">
              <a:avLst/>
            </a:prstGeom>
            <a:noFill/>
            <a:ln>
              <a:solidFill>
                <a:srgbClr val="F5540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 dirty="0"/>
            </a:p>
          </p:txBody>
        </p:sp>
        <p:grpSp>
          <p:nvGrpSpPr>
            <p:cNvPr id="26655" name="Group 26654">
              <a:extLst>
                <a:ext uri="{FF2B5EF4-FFF2-40B4-BE49-F238E27FC236}">
                  <a16:creationId xmlns:a16="http://schemas.microsoft.com/office/drawing/2014/main" id="{86587A6D-53A1-EEAA-0FC3-366D3B7EDC3E}"/>
                </a:ext>
              </a:extLst>
            </p:cNvPr>
            <p:cNvGrpSpPr/>
            <p:nvPr/>
          </p:nvGrpSpPr>
          <p:grpSpPr>
            <a:xfrm>
              <a:off x="1089874" y="4405229"/>
              <a:ext cx="668843" cy="668843"/>
              <a:chOff x="5404129" y="5196851"/>
              <a:chExt cx="668843" cy="668843"/>
            </a:xfrm>
          </p:grpSpPr>
          <p:sp>
            <p:nvSpPr>
              <p:cNvPr id="26656" name="Oval 26655">
                <a:extLst>
                  <a:ext uri="{FF2B5EF4-FFF2-40B4-BE49-F238E27FC236}">
                    <a16:creationId xmlns:a16="http://schemas.microsoft.com/office/drawing/2014/main" id="{57C6B5C0-5E0C-687B-B207-977B16F253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04129" y="5196851"/>
                <a:ext cx="668843" cy="668843"/>
              </a:xfrm>
              <a:prstGeom prst="ellipse">
                <a:avLst/>
              </a:prstGeom>
              <a:solidFill>
                <a:srgbClr val="F5026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sz="14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26657" name="TextBox 26656">
                <a:extLst>
                  <a:ext uri="{FF2B5EF4-FFF2-40B4-BE49-F238E27FC236}">
                    <a16:creationId xmlns:a16="http://schemas.microsoft.com/office/drawing/2014/main" id="{5E219E29-D8C6-F5CF-8FCF-90977D854755}"/>
                  </a:ext>
                </a:extLst>
              </p:cNvPr>
              <p:cNvSpPr txBox="1"/>
              <p:nvPr/>
            </p:nvSpPr>
            <p:spPr>
              <a:xfrm>
                <a:off x="5405766" y="5418532"/>
                <a:ext cx="665568" cy="221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MX" sz="800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Support</a:t>
                </a:r>
              </a:p>
            </p:txBody>
          </p:sp>
        </p:grpSp>
      </p:grpSp>
      <p:grpSp>
        <p:nvGrpSpPr>
          <p:cNvPr id="26665" name="Group 26664">
            <a:extLst>
              <a:ext uri="{FF2B5EF4-FFF2-40B4-BE49-F238E27FC236}">
                <a16:creationId xmlns:a16="http://schemas.microsoft.com/office/drawing/2014/main" id="{A864D39D-9E6F-8E25-663C-E24C2D5EC22E}"/>
              </a:ext>
            </a:extLst>
          </p:cNvPr>
          <p:cNvGrpSpPr/>
          <p:nvPr/>
        </p:nvGrpSpPr>
        <p:grpSpPr>
          <a:xfrm>
            <a:off x="7215448" y="5353703"/>
            <a:ext cx="740352" cy="1044224"/>
            <a:chOff x="2598673" y="3398307"/>
            <a:chExt cx="1535087" cy="2165151"/>
          </a:xfrm>
        </p:grpSpPr>
        <p:grpSp>
          <p:nvGrpSpPr>
            <p:cNvPr id="26648" name="Group 26647">
              <a:extLst>
                <a:ext uri="{FF2B5EF4-FFF2-40B4-BE49-F238E27FC236}">
                  <a16:creationId xmlns:a16="http://schemas.microsoft.com/office/drawing/2014/main" id="{7528EBD6-CCC2-6FD6-D54E-A548E7EA960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98673" y="3398307"/>
              <a:ext cx="1535087" cy="2165151"/>
              <a:chOff x="1043928" y="4359283"/>
              <a:chExt cx="760734" cy="1072969"/>
            </a:xfrm>
          </p:grpSpPr>
          <p:sp>
            <p:nvSpPr>
              <p:cNvPr id="26649" name="Oval 26648">
                <a:extLst>
                  <a:ext uri="{FF2B5EF4-FFF2-40B4-BE49-F238E27FC236}">
                    <a16:creationId xmlns:a16="http://schemas.microsoft.com/office/drawing/2014/main" id="{68373E16-8CCC-0F67-E484-A30F40BCC4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43928" y="4359283"/>
                <a:ext cx="760734" cy="760734"/>
              </a:xfrm>
              <a:prstGeom prst="ellipse">
                <a:avLst/>
              </a:prstGeom>
              <a:noFill/>
              <a:ln>
                <a:solidFill>
                  <a:srgbClr val="FABF0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dirty="0"/>
              </a:p>
            </p:txBody>
          </p:sp>
          <p:grpSp>
            <p:nvGrpSpPr>
              <p:cNvPr id="26650" name="Group 26649">
                <a:extLst>
                  <a:ext uri="{FF2B5EF4-FFF2-40B4-BE49-F238E27FC236}">
                    <a16:creationId xmlns:a16="http://schemas.microsoft.com/office/drawing/2014/main" id="{23227534-C442-E9B1-78A9-8D89AE4EA78E}"/>
                  </a:ext>
                </a:extLst>
              </p:cNvPr>
              <p:cNvGrpSpPr/>
              <p:nvPr/>
            </p:nvGrpSpPr>
            <p:grpSpPr>
              <a:xfrm>
                <a:off x="1089874" y="4405228"/>
                <a:ext cx="668843" cy="1027024"/>
                <a:chOff x="5404129" y="5196850"/>
                <a:chExt cx="668843" cy="1027024"/>
              </a:xfrm>
            </p:grpSpPr>
            <p:sp>
              <p:nvSpPr>
                <p:cNvPr id="26651" name="Oval 26650">
                  <a:extLst>
                    <a:ext uri="{FF2B5EF4-FFF2-40B4-BE49-F238E27FC236}">
                      <a16:creationId xmlns:a16="http://schemas.microsoft.com/office/drawing/2014/main" id="{10D8EE18-5D99-D9DA-A3E4-15471045A1F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04129" y="5196850"/>
                  <a:ext cx="668843" cy="668843"/>
                </a:xfrm>
                <a:prstGeom prst="ellipse">
                  <a:avLst/>
                </a:prstGeom>
                <a:solidFill>
                  <a:srgbClr val="FABF0D"/>
                </a:solidFill>
                <a:ln>
                  <a:solidFill>
                    <a:srgbClr val="FABF0D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MX" sz="140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26652" name="TextBox 26651">
                  <a:extLst>
                    <a:ext uri="{FF2B5EF4-FFF2-40B4-BE49-F238E27FC236}">
                      <a16:creationId xmlns:a16="http://schemas.microsoft.com/office/drawing/2014/main" id="{220064F1-7F2B-B0EB-F6D5-97B39B4F690F}"/>
                    </a:ext>
                  </a:extLst>
                </p:cNvPr>
                <p:cNvSpPr txBox="1"/>
                <p:nvPr/>
              </p:nvSpPr>
              <p:spPr>
                <a:xfrm>
                  <a:off x="5542891" y="6002499"/>
                  <a:ext cx="468309" cy="221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MX" sz="800" dirty="0">
                      <a:latin typeface="Avenir Book" panose="02000503020000020003" pitchFamily="2" charset="0"/>
                    </a:rPr>
                    <a:t>Place</a:t>
                  </a:r>
                </a:p>
              </p:txBody>
            </p:sp>
          </p:grpSp>
        </p:grpSp>
        <p:pic>
          <p:nvPicPr>
            <p:cNvPr id="26663" name="Picture 26662" descr="A map of europe with red borders&#10;&#10;Description automatically generated">
              <a:extLst>
                <a:ext uri="{FF2B5EF4-FFF2-40B4-BE49-F238E27FC236}">
                  <a16:creationId xmlns:a16="http://schemas.microsoft.com/office/drawing/2014/main" id="{54F3824E-CB42-46B6-2656-C8B46318A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998" y="3684207"/>
              <a:ext cx="963250" cy="963250"/>
            </a:xfrm>
            <a:prstGeom prst="rect">
              <a:avLst/>
            </a:prstGeom>
          </p:spPr>
        </p:pic>
        <p:pic>
          <p:nvPicPr>
            <p:cNvPr id="26664" name="Graphic 26663" descr="Marker with solid fill">
              <a:extLst>
                <a:ext uri="{FF2B5EF4-FFF2-40B4-BE49-F238E27FC236}">
                  <a16:creationId xmlns:a16="http://schemas.microsoft.com/office/drawing/2014/main" id="{AC3F87D1-2BCC-8791-51F5-3FAC9BE51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744283" y="5063664"/>
              <a:ext cx="418962" cy="418962"/>
            </a:xfrm>
            <a:prstGeom prst="rect">
              <a:avLst/>
            </a:prstGeom>
          </p:spPr>
        </p:pic>
      </p:grpSp>
      <p:grpSp>
        <p:nvGrpSpPr>
          <p:cNvPr id="26672" name="Group 26671">
            <a:extLst>
              <a:ext uri="{FF2B5EF4-FFF2-40B4-BE49-F238E27FC236}">
                <a16:creationId xmlns:a16="http://schemas.microsoft.com/office/drawing/2014/main" id="{8E7117E0-701E-DEC3-5B17-2B1946557BF0}"/>
              </a:ext>
            </a:extLst>
          </p:cNvPr>
          <p:cNvGrpSpPr/>
          <p:nvPr/>
        </p:nvGrpSpPr>
        <p:grpSpPr>
          <a:xfrm>
            <a:off x="7747684" y="4174607"/>
            <a:ext cx="740352" cy="995843"/>
            <a:chOff x="2845996" y="997835"/>
            <a:chExt cx="1535087" cy="2064836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E4E1A74-D62C-7BEB-71B8-8E018BF407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45996" y="997835"/>
              <a:ext cx="1535087" cy="1535087"/>
            </a:xfrm>
            <a:prstGeom prst="ellipse">
              <a:avLst/>
            </a:prstGeom>
            <a:noFill/>
            <a:ln>
              <a:solidFill>
                <a:srgbClr val="F502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 dirty="0"/>
            </a:p>
          </p:txBody>
        </p:sp>
        <p:grpSp>
          <p:nvGrpSpPr>
            <p:cNvPr id="26643" name="Group 26642">
              <a:extLst>
                <a:ext uri="{FF2B5EF4-FFF2-40B4-BE49-F238E27FC236}">
                  <a16:creationId xmlns:a16="http://schemas.microsoft.com/office/drawing/2014/main" id="{90C8C65A-04C6-6606-7009-1DB0796E1D0C}"/>
                </a:ext>
              </a:extLst>
            </p:cNvPr>
            <p:cNvGrpSpPr/>
            <p:nvPr/>
          </p:nvGrpSpPr>
          <p:grpSpPr>
            <a:xfrm>
              <a:off x="2938709" y="1090546"/>
              <a:ext cx="1349660" cy="1972125"/>
              <a:chOff x="5404129" y="5196851"/>
              <a:chExt cx="668843" cy="977315"/>
            </a:xfrm>
          </p:grpSpPr>
          <p:sp>
            <p:nvSpPr>
              <p:cNvPr id="26646" name="Oval 26645">
                <a:extLst>
                  <a:ext uri="{FF2B5EF4-FFF2-40B4-BE49-F238E27FC236}">
                    <a16:creationId xmlns:a16="http://schemas.microsoft.com/office/drawing/2014/main" id="{8B881892-7C0D-EF55-832D-B72BFE9C1A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04129" y="5196851"/>
                <a:ext cx="668843" cy="668843"/>
              </a:xfrm>
              <a:prstGeom prst="ellipse">
                <a:avLst/>
              </a:prstGeom>
              <a:solidFill>
                <a:srgbClr val="F5026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sz="1400" dirty="0">
                  <a:solidFill>
                    <a:schemeClr val="bg1"/>
                  </a:solidFill>
                  <a:latin typeface="Avenir Next" panose="020B0503020202020204" pitchFamily="34" charset="0"/>
                </a:endParaRPr>
              </a:p>
            </p:txBody>
          </p:sp>
          <p:sp>
            <p:nvSpPr>
              <p:cNvPr id="26647" name="TextBox 26646">
                <a:extLst>
                  <a:ext uri="{FF2B5EF4-FFF2-40B4-BE49-F238E27FC236}">
                    <a16:creationId xmlns:a16="http://schemas.microsoft.com/office/drawing/2014/main" id="{074A75F9-FB03-D04C-1F7A-E98A12A2F69C}"/>
                  </a:ext>
                </a:extLst>
              </p:cNvPr>
              <p:cNvSpPr txBox="1"/>
              <p:nvPr/>
            </p:nvSpPr>
            <p:spPr>
              <a:xfrm>
                <a:off x="5547315" y="5952791"/>
                <a:ext cx="460492" cy="221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MX" sz="800" dirty="0">
                    <a:latin typeface="Avenir Book" panose="02000503020000020003" pitchFamily="2" charset="0"/>
                  </a:rPr>
                  <a:t>Time</a:t>
                </a:r>
              </a:p>
            </p:txBody>
          </p:sp>
        </p:grpSp>
        <p:pic>
          <p:nvPicPr>
            <p:cNvPr id="26667" name="Graphic 26666" descr="Hourglass Finished outline">
              <a:extLst>
                <a:ext uri="{FF2B5EF4-FFF2-40B4-BE49-F238E27FC236}">
                  <a16:creationId xmlns:a16="http://schemas.microsoft.com/office/drawing/2014/main" id="{F1AF1D14-574A-B98C-B43B-4CE86174F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143748" y="1318376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2202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665AA7A4-7FF3-1AC8-3849-71B332FC66DD}"/>
              </a:ext>
            </a:extLst>
          </p:cNvPr>
          <p:cNvGrpSpPr/>
          <p:nvPr/>
        </p:nvGrpSpPr>
        <p:grpSpPr>
          <a:xfrm>
            <a:off x="387386" y="1071206"/>
            <a:ext cx="1535087" cy="1993330"/>
            <a:chOff x="387386" y="1071206"/>
            <a:chExt cx="1535087" cy="199333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BB4FBE3-203A-65BE-BD6F-9FD48418235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7386" y="1071206"/>
              <a:ext cx="1535087" cy="1993330"/>
              <a:chOff x="1043928" y="4359283"/>
              <a:chExt cx="760734" cy="987824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F432B41E-7AF7-0C31-9A45-835CE1E12F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43928" y="4359283"/>
                <a:ext cx="760734" cy="760734"/>
              </a:xfrm>
              <a:prstGeom prst="ellipse">
                <a:avLst/>
              </a:prstGeom>
              <a:noFill/>
              <a:ln>
                <a:solidFill>
                  <a:srgbClr val="F5540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dirty="0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5DC1FB9-AB83-CA05-B644-98DEC6570C42}"/>
                  </a:ext>
                </a:extLst>
              </p:cNvPr>
              <p:cNvGrpSpPr/>
              <p:nvPr/>
            </p:nvGrpSpPr>
            <p:grpSpPr>
              <a:xfrm>
                <a:off x="1089874" y="4405229"/>
                <a:ext cx="668843" cy="941878"/>
                <a:chOff x="5404129" y="5196851"/>
                <a:chExt cx="668843" cy="941878"/>
              </a:xfrm>
            </p:grpSpPr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DB27B5B9-6E0D-CD62-A5D6-86AEF6228D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04129" y="5196851"/>
                  <a:ext cx="668843" cy="668843"/>
                </a:xfrm>
                <a:prstGeom prst="ellipse">
                  <a:avLst/>
                </a:prstGeom>
                <a:solidFill>
                  <a:srgbClr val="F5540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MX" sz="140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53645AF-58B5-1397-8980-FB5EFD9F0390}"/>
                    </a:ext>
                  </a:extLst>
                </p:cNvPr>
                <p:cNvSpPr txBox="1"/>
                <p:nvPr/>
              </p:nvSpPr>
              <p:spPr>
                <a:xfrm>
                  <a:off x="5561806" y="5940449"/>
                  <a:ext cx="353488" cy="1982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MX" sz="2000" dirty="0">
                      <a:latin typeface="Avenir Book" panose="02000503020000020003" pitchFamily="2" charset="0"/>
                    </a:rPr>
                    <a:t>Idea</a:t>
                  </a:r>
                </a:p>
              </p:txBody>
            </p:sp>
          </p:grpSp>
        </p:grpSp>
        <p:pic>
          <p:nvPicPr>
            <p:cNvPr id="12" name="Graphic 11" descr="Lights On with solid fill">
              <a:extLst>
                <a:ext uri="{FF2B5EF4-FFF2-40B4-BE49-F238E27FC236}">
                  <a16:creationId xmlns:a16="http://schemas.microsoft.com/office/drawing/2014/main" id="{DE75916F-7C35-0DA7-524A-FAC4A5988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7729" y="1364945"/>
              <a:ext cx="914400" cy="91440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BFE0969-2419-E82E-794A-E32045FC9B15}"/>
              </a:ext>
            </a:extLst>
          </p:cNvPr>
          <p:cNvSpPr txBox="1"/>
          <p:nvPr/>
        </p:nvSpPr>
        <p:spPr>
          <a:xfrm>
            <a:off x="2047389" y="1364946"/>
            <a:ext cx="1765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2000" b="1" dirty="0">
                <a:latin typeface="Avenir Book" panose="02000503020000020003" pitchFamily="2" charset="0"/>
              </a:rPr>
              <a:t>Exchange of knowledge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1407BF-4BF4-CF64-78C8-46F5C19EF089}"/>
              </a:ext>
            </a:extLst>
          </p:cNvPr>
          <p:cNvSpPr txBox="1"/>
          <p:nvPr/>
        </p:nvSpPr>
        <p:spPr>
          <a:xfrm>
            <a:off x="246324" y="215995"/>
            <a:ext cx="11461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X" sz="3200" dirty="0">
                <a:latin typeface="Avenir Book" panose="02000503020000020003" pitchFamily="2" charset="0"/>
              </a:rPr>
              <a:t>Writing the MSCA project (some of the important things IMO)</a:t>
            </a:r>
          </a:p>
        </p:txBody>
      </p:sp>
      <p:pic>
        <p:nvPicPr>
          <p:cNvPr id="36" name="Picture 8" descr="MSCA">
            <a:extLst>
              <a:ext uri="{FF2B5EF4-FFF2-40B4-BE49-F238E27FC236}">
                <a16:creationId xmlns:a16="http://schemas.microsoft.com/office/drawing/2014/main" id="{A51BD158-BB3B-0CB6-058F-BBACD81BB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801" y="4751752"/>
            <a:ext cx="1000131" cy="9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653" name="Group 26652">
            <a:extLst>
              <a:ext uri="{FF2B5EF4-FFF2-40B4-BE49-F238E27FC236}">
                <a16:creationId xmlns:a16="http://schemas.microsoft.com/office/drawing/2014/main" id="{F0FE65C4-B123-01B5-FC45-87F95C2203C5}"/>
              </a:ext>
            </a:extLst>
          </p:cNvPr>
          <p:cNvGrpSpPr>
            <a:grpSpLocks noChangeAspect="1"/>
          </p:cNvGrpSpPr>
          <p:nvPr/>
        </p:nvGrpSpPr>
        <p:grpSpPr>
          <a:xfrm>
            <a:off x="10734578" y="5352962"/>
            <a:ext cx="740353" cy="740352"/>
            <a:chOff x="1043928" y="4359283"/>
            <a:chExt cx="760734" cy="760734"/>
          </a:xfrm>
        </p:grpSpPr>
        <p:sp>
          <p:nvSpPr>
            <p:cNvPr id="26654" name="Oval 26653">
              <a:extLst>
                <a:ext uri="{FF2B5EF4-FFF2-40B4-BE49-F238E27FC236}">
                  <a16:creationId xmlns:a16="http://schemas.microsoft.com/office/drawing/2014/main" id="{BBB25A83-45D0-3C2C-E50B-943DE5A102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3928" y="4359283"/>
              <a:ext cx="760734" cy="760734"/>
            </a:xfrm>
            <a:prstGeom prst="ellipse">
              <a:avLst/>
            </a:prstGeom>
            <a:noFill/>
            <a:ln>
              <a:solidFill>
                <a:srgbClr val="F5540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 dirty="0"/>
            </a:p>
          </p:txBody>
        </p:sp>
        <p:grpSp>
          <p:nvGrpSpPr>
            <p:cNvPr id="26655" name="Group 26654">
              <a:extLst>
                <a:ext uri="{FF2B5EF4-FFF2-40B4-BE49-F238E27FC236}">
                  <a16:creationId xmlns:a16="http://schemas.microsoft.com/office/drawing/2014/main" id="{86587A6D-53A1-EEAA-0FC3-366D3B7EDC3E}"/>
                </a:ext>
              </a:extLst>
            </p:cNvPr>
            <p:cNvGrpSpPr/>
            <p:nvPr/>
          </p:nvGrpSpPr>
          <p:grpSpPr>
            <a:xfrm>
              <a:off x="1089874" y="4405229"/>
              <a:ext cx="668843" cy="668843"/>
              <a:chOff x="5404129" y="5196851"/>
              <a:chExt cx="668843" cy="668843"/>
            </a:xfrm>
          </p:grpSpPr>
          <p:sp>
            <p:nvSpPr>
              <p:cNvPr id="26656" name="Oval 26655">
                <a:extLst>
                  <a:ext uri="{FF2B5EF4-FFF2-40B4-BE49-F238E27FC236}">
                    <a16:creationId xmlns:a16="http://schemas.microsoft.com/office/drawing/2014/main" id="{57C6B5C0-5E0C-687B-B207-977B16F253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04129" y="5196851"/>
                <a:ext cx="668843" cy="668843"/>
              </a:xfrm>
              <a:prstGeom prst="ellipse">
                <a:avLst/>
              </a:prstGeom>
              <a:solidFill>
                <a:srgbClr val="F5026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sz="14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26657" name="TextBox 26656">
                <a:extLst>
                  <a:ext uri="{FF2B5EF4-FFF2-40B4-BE49-F238E27FC236}">
                    <a16:creationId xmlns:a16="http://schemas.microsoft.com/office/drawing/2014/main" id="{5E219E29-D8C6-F5CF-8FCF-90977D854755}"/>
                  </a:ext>
                </a:extLst>
              </p:cNvPr>
              <p:cNvSpPr txBox="1"/>
              <p:nvPr/>
            </p:nvSpPr>
            <p:spPr>
              <a:xfrm>
                <a:off x="5405766" y="5418532"/>
                <a:ext cx="665568" cy="221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MX" sz="800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Support</a:t>
                </a:r>
              </a:p>
            </p:txBody>
          </p:sp>
        </p:grpSp>
      </p:grpSp>
      <p:grpSp>
        <p:nvGrpSpPr>
          <p:cNvPr id="26665" name="Group 26664">
            <a:extLst>
              <a:ext uri="{FF2B5EF4-FFF2-40B4-BE49-F238E27FC236}">
                <a16:creationId xmlns:a16="http://schemas.microsoft.com/office/drawing/2014/main" id="{A864D39D-9E6F-8E25-663C-E24C2D5EC22E}"/>
              </a:ext>
            </a:extLst>
          </p:cNvPr>
          <p:cNvGrpSpPr/>
          <p:nvPr/>
        </p:nvGrpSpPr>
        <p:grpSpPr>
          <a:xfrm>
            <a:off x="7215448" y="5353703"/>
            <a:ext cx="740352" cy="1044224"/>
            <a:chOff x="2598673" y="3398307"/>
            <a:chExt cx="1535087" cy="2165151"/>
          </a:xfrm>
        </p:grpSpPr>
        <p:grpSp>
          <p:nvGrpSpPr>
            <p:cNvPr id="26648" name="Group 26647">
              <a:extLst>
                <a:ext uri="{FF2B5EF4-FFF2-40B4-BE49-F238E27FC236}">
                  <a16:creationId xmlns:a16="http://schemas.microsoft.com/office/drawing/2014/main" id="{7528EBD6-CCC2-6FD6-D54E-A548E7EA960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98673" y="3398307"/>
              <a:ext cx="1535087" cy="2165151"/>
              <a:chOff x="1043928" y="4359283"/>
              <a:chExt cx="760734" cy="1072969"/>
            </a:xfrm>
          </p:grpSpPr>
          <p:sp>
            <p:nvSpPr>
              <p:cNvPr id="26649" name="Oval 26648">
                <a:extLst>
                  <a:ext uri="{FF2B5EF4-FFF2-40B4-BE49-F238E27FC236}">
                    <a16:creationId xmlns:a16="http://schemas.microsoft.com/office/drawing/2014/main" id="{68373E16-8CCC-0F67-E484-A30F40BCC4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43928" y="4359283"/>
                <a:ext cx="760734" cy="760734"/>
              </a:xfrm>
              <a:prstGeom prst="ellipse">
                <a:avLst/>
              </a:prstGeom>
              <a:noFill/>
              <a:ln>
                <a:solidFill>
                  <a:srgbClr val="FABF0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dirty="0"/>
              </a:p>
            </p:txBody>
          </p:sp>
          <p:grpSp>
            <p:nvGrpSpPr>
              <p:cNvPr id="26650" name="Group 26649">
                <a:extLst>
                  <a:ext uri="{FF2B5EF4-FFF2-40B4-BE49-F238E27FC236}">
                    <a16:creationId xmlns:a16="http://schemas.microsoft.com/office/drawing/2014/main" id="{23227534-C442-E9B1-78A9-8D89AE4EA78E}"/>
                  </a:ext>
                </a:extLst>
              </p:cNvPr>
              <p:cNvGrpSpPr/>
              <p:nvPr/>
            </p:nvGrpSpPr>
            <p:grpSpPr>
              <a:xfrm>
                <a:off x="1089874" y="4405228"/>
                <a:ext cx="668843" cy="1027024"/>
                <a:chOff x="5404129" y="5196850"/>
                <a:chExt cx="668843" cy="1027024"/>
              </a:xfrm>
            </p:grpSpPr>
            <p:sp>
              <p:nvSpPr>
                <p:cNvPr id="26651" name="Oval 26650">
                  <a:extLst>
                    <a:ext uri="{FF2B5EF4-FFF2-40B4-BE49-F238E27FC236}">
                      <a16:creationId xmlns:a16="http://schemas.microsoft.com/office/drawing/2014/main" id="{10D8EE18-5D99-D9DA-A3E4-15471045A1F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04129" y="5196850"/>
                  <a:ext cx="668843" cy="668843"/>
                </a:xfrm>
                <a:prstGeom prst="ellipse">
                  <a:avLst/>
                </a:prstGeom>
                <a:solidFill>
                  <a:srgbClr val="FABF0D"/>
                </a:solidFill>
                <a:ln>
                  <a:solidFill>
                    <a:srgbClr val="FABF0D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MX" sz="140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26652" name="TextBox 26651">
                  <a:extLst>
                    <a:ext uri="{FF2B5EF4-FFF2-40B4-BE49-F238E27FC236}">
                      <a16:creationId xmlns:a16="http://schemas.microsoft.com/office/drawing/2014/main" id="{220064F1-7F2B-B0EB-F6D5-97B39B4F690F}"/>
                    </a:ext>
                  </a:extLst>
                </p:cNvPr>
                <p:cNvSpPr txBox="1"/>
                <p:nvPr/>
              </p:nvSpPr>
              <p:spPr>
                <a:xfrm>
                  <a:off x="5542891" y="6002499"/>
                  <a:ext cx="468309" cy="221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MX" sz="800" dirty="0">
                      <a:latin typeface="Avenir Book" panose="02000503020000020003" pitchFamily="2" charset="0"/>
                    </a:rPr>
                    <a:t>Place</a:t>
                  </a:r>
                </a:p>
              </p:txBody>
            </p:sp>
          </p:grpSp>
        </p:grpSp>
        <p:pic>
          <p:nvPicPr>
            <p:cNvPr id="26663" name="Picture 26662" descr="A map of europe with red borders&#10;&#10;Description automatically generated">
              <a:extLst>
                <a:ext uri="{FF2B5EF4-FFF2-40B4-BE49-F238E27FC236}">
                  <a16:creationId xmlns:a16="http://schemas.microsoft.com/office/drawing/2014/main" id="{54F3824E-CB42-46B6-2656-C8B46318A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998" y="3684207"/>
              <a:ext cx="963250" cy="963250"/>
            </a:xfrm>
            <a:prstGeom prst="rect">
              <a:avLst/>
            </a:prstGeom>
          </p:spPr>
        </p:pic>
        <p:pic>
          <p:nvPicPr>
            <p:cNvPr id="26664" name="Graphic 26663" descr="Marker with solid fill">
              <a:extLst>
                <a:ext uri="{FF2B5EF4-FFF2-40B4-BE49-F238E27FC236}">
                  <a16:creationId xmlns:a16="http://schemas.microsoft.com/office/drawing/2014/main" id="{AC3F87D1-2BCC-8791-51F5-3FAC9BE51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744283" y="5063664"/>
              <a:ext cx="418962" cy="418962"/>
            </a:xfrm>
            <a:prstGeom prst="rect">
              <a:avLst/>
            </a:prstGeom>
          </p:spPr>
        </p:pic>
      </p:grpSp>
      <p:grpSp>
        <p:nvGrpSpPr>
          <p:cNvPr id="26672" name="Group 26671">
            <a:extLst>
              <a:ext uri="{FF2B5EF4-FFF2-40B4-BE49-F238E27FC236}">
                <a16:creationId xmlns:a16="http://schemas.microsoft.com/office/drawing/2014/main" id="{8E7117E0-701E-DEC3-5B17-2B1946557BF0}"/>
              </a:ext>
            </a:extLst>
          </p:cNvPr>
          <p:cNvGrpSpPr/>
          <p:nvPr/>
        </p:nvGrpSpPr>
        <p:grpSpPr>
          <a:xfrm>
            <a:off x="7747684" y="4174607"/>
            <a:ext cx="740352" cy="995843"/>
            <a:chOff x="2845996" y="997835"/>
            <a:chExt cx="1535087" cy="2064836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E4E1A74-D62C-7BEB-71B8-8E018BF407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45996" y="997835"/>
              <a:ext cx="1535087" cy="1535087"/>
            </a:xfrm>
            <a:prstGeom prst="ellipse">
              <a:avLst/>
            </a:prstGeom>
            <a:noFill/>
            <a:ln>
              <a:solidFill>
                <a:srgbClr val="F502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 dirty="0"/>
            </a:p>
          </p:txBody>
        </p:sp>
        <p:grpSp>
          <p:nvGrpSpPr>
            <p:cNvPr id="26643" name="Group 26642">
              <a:extLst>
                <a:ext uri="{FF2B5EF4-FFF2-40B4-BE49-F238E27FC236}">
                  <a16:creationId xmlns:a16="http://schemas.microsoft.com/office/drawing/2014/main" id="{90C8C65A-04C6-6606-7009-1DB0796E1D0C}"/>
                </a:ext>
              </a:extLst>
            </p:cNvPr>
            <p:cNvGrpSpPr/>
            <p:nvPr/>
          </p:nvGrpSpPr>
          <p:grpSpPr>
            <a:xfrm>
              <a:off x="2938709" y="1090546"/>
              <a:ext cx="1349660" cy="1972125"/>
              <a:chOff x="5404129" y="5196851"/>
              <a:chExt cx="668843" cy="977315"/>
            </a:xfrm>
          </p:grpSpPr>
          <p:sp>
            <p:nvSpPr>
              <p:cNvPr id="26646" name="Oval 26645">
                <a:extLst>
                  <a:ext uri="{FF2B5EF4-FFF2-40B4-BE49-F238E27FC236}">
                    <a16:creationId xmlns:a16="http://schemas.microsoft.com/office/drawing/2014/main" id="{8B881892-7C0D-EF55-832D-B72BFE9C1A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04129" y="5196851"/>
                <a:ext cx="668843" cy="668843"/>
              </a:xfrm>
              <a:prstGeom prst="ellipse">
                <a:avLst/>
              </a:prstGeom>
              <a:solidFill>
                <a:srgbClr val="F5026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sz="1400" dirty="0">
                  <a:solidFill>
                    <a:schemeClr val="bg1"/>
                  </a:solidFill>
                  <a:latin typeface="Avenir Next" panose="020B0503020202020204" pitchFamily="34" charset="0"/>
                </a:endParaRPr>
              </a:p>
            </p:txBody>
          </p:sp>
          <p:sp>
            <p:nvSpPr>
              <p:cNvPr id="26647" name="TextBox 26646">
                <a:extLst>
                  <a:ext uri="{FF2B5EF4-FFF2-40B4-BE49-F238E27FC236}">
                    <a16:creationId xmlns:a16="http://schemas.microsoft.com/office/drawing/2014/main" id="{074A75F9-FB03-D04C-1F7A-E98A12A2F69C}"/>
                  </a:ext>
                </a:extLst>
              </p:cNvPr>
              <p:cNvSpPr txBox="1"/>
              <p:nvPr/>
            </p:nvSpPr>
            <p:spPr>
              <a:xfrm>
                <a:off x="5547315" y="5952791"/>
                <a:ext cx="460492" cy="221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MX" sz="800" dirty="0">
                    <a:latin typeface="Avenir Book" panose="02000503020000020003" pitchFamily="2" charset="0"/>
                  </a:rPr>
                  <a:t>Time</a:t>
                </a:r>
              </a:p>
            </p:txBody>
          </p:sp>
        </p:grpSp>
        <p:pic>
          <p:nvPicPr>
            <p:cNvPr id="26667" name="Graphic 26666" descr="Hourglass Finished outline">
              <a:extLst>
                <a:ext uri="{FF2B5EF4-FFF2-40B4-BE49-F238E27FC236}">
                  <a16:creationId xmlns:a16="http://schemas.microsoft.com/office/drawing/2014/main" id="{F1AF1D14-574A-B98C-B43B-4CE86174F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143748" y="1318376"/>
              <a:ext cx="914400" cy="914400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7799117-58BF-4EEE-1D85-1DE6E2F27D23}"/>
              </a:ext>
            </a:extLst>
          </p:cNvPr>
          <p:cNvSpPr txBox="1"/>
          <p:nvPr/>
        </p:nvSpPr>
        <p:spPr>
          <a:xfrm>
            <a:off x="4313283" y="1221980"/>
            <a:ext cx="64660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effectLst/>
                <a:highlight>
                  <a:srgbClr val="FFFFFF"/>
                </a:highlight>
                <a:latin typeface="Avenir Book" panose="02000503020000020003" pitchFamily="2" charset="0"/>
              </a:rPr>
              <a:t>“MSCA Postdoctoral Fellowships </a:t>
            </a:r>
            <a:r>
              <a:rPr lang="en-US" b="0" i="0" dirty="0">
                <a:effectLst/>
                <a:highlight>
                  <a:srgbClr val="FFFFFF"/>
                </a:highlight>
                <a:latin typeface="Avenir Book" panose="02000503020000020003" pitchFamily="2" charset="0"/>
              </a:rPr>
              <a:t>enhance the </a:t>
            </a:r>
            <a:r>
              <a:rPr lang="en-US" b="1" i="0" dirty="0">
                <a:solidFill>
                  <a:srgbClr val="F5540B"/>
                </a:solidFill>
                <a:effectLst/>
                <a:highlight>
                  <a:srgbClr val="FFFFFF"/>
                </a:highlight>
                <a:latin typeface="Avenir Book" panose="02000503020000020003" pitchFamily="2" charset="0"/>
              </a:rPr>
              <a:t>creative</a:t>
            </a:r>
            <a:r>
              <a:rPr lang="en-US" b="0" i="0" dirty="0">
                <a:effectLst/>
                <a:highlight>
                  <a:srgbClr val="FFFFFF"/>
                </a:highlight>
                <a:latin typeface="Avenir Book" panose="02000503020000020003" pitchFamily="2" charset="0"/>
              </a:rPr>
              <a:t> and innovative potential of researchers holding a PhD and who wish to acquire </a:t>
            </a:r>
            <a:r>
              <a:rPr lang="en-US" b="1" i="0" dirty="0">
                <a:solidFill>
                  <a:srgbClr val="F5540B"/>
                </a:solidFill>
                <a:effectLst/>
                <a:highlight>
                  <a:srgbClr val="FFFFFF"/>
                </a:highlight>
                <a:latin typeface="Avenir Book" panose="02000503020000020003" pitchFamily="2" charset="0"/>
              </a:rPr>
              <a:t>new skills </a:t>
            </a:r>
            <a:r>
              <a:rPr lang="en-US" b="0" i="0" dirty="0">
                <a:effectLst/>
                <a:highlight>
                  <a:srgbClr val="FFFFFF"/>
                </a:highlight>
                <a:latin typeface="Avenir Book" panose="02000503020000020003" pitchFamily="2" charset="0"/>
              </a:rPr>
              <a:t>through </a:t>
            </a:r>
            <a:r>
              <a:rPr lang="en-US" b="1" i="0" dirty="0">
                <a:solidFill>
                  <a:srgbClr val="F5540B"/>
                </a:solidFill>
                <a:effectLst/>
                <a:highlight>
                  <a:srgbClr val="FFFFFF"/>
                </a:highlight>
                <a:latin typeface="Avenir Book" panose="02000503020000020003" pitchFamily="2" charset="0"/>
              </a:rPr>
              <a:t>advanced training</a:t>
            </a:r>
            <a:r>
              <a:rPr lang="en-US" b="0" i="0" dirty="0">
                <a:effectLst/>
                <a:highlight>
                  <a:srgbClr val="FFFFFF"/>
                </a:highlight>
                <a:latin typeface="Avenir Book" panose="02000503020000020003" pitchFamily="2" charset="0"/>
              </a:rPr>
              <a:t>, </a:t>
            </a:r>
            <a:r>
              <a:rPr lang="en-US" b="1" i="0" dirty="0">
                <a:solidFill>
                  <a:srgbClr val="F5540B"/>
                </a:solidFill>
                <a:effectLst/>
                <a:highlight>
                  <a:srgbClr val="FFFFFF"/>
                </a:highlight>
                <a:latin typeface="Avenir Book" panose="02000503020000020003" pitchFamily="2" charset="0"/>
              </a:rPr>
              <a:t>international</a:t>
            </a:r>
            <a:r>
              <a:rPr lang="en-US" b="0" i="0" dirty="0">
                <a:effectLst/>
                <a:highlight>
                  <a:srgbClr val="FFFFFF"/>
                </a:highlight>
                <a:latin typeface="Avenir Book" panose="02000503020000020003" pitchFamily="2" charset="0"/>
              </a:rPr>
              <a:t>, interdisciplinary and inter-sectoral mobility.”</a:t>
            </a:r>
            <a:endParaRPr lang="en-MX" dirty="0">
              <a:latin typeface="Avenir Book" panose="02000503020000020003" pitchFamily="2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B7698D9-50AA-1F13-0FFC-A9BEA22F11E7}"/>
              </a:ext>
            </a:extLst>
          </p:cNvPr>
          <p:cNvGrpSpPr>
            <a:grpSpLocks noChangeAspect="1"/>
          </p:cNvGrpSpPr>
          <p:nvPr/>
        </p:nvGrpSpPr>
        <p:grpSpPr>
          <a:xfrm>
            <a:off x="75158" y="4725852"/>
            <a:ext cx="1079771" cy="1079771"/>
            <a:chOff x="1206689" y="1777807"/>
            <a:chExt cx="3021973" cy="3021975"/>
          </a:xfrm>
        </p:grpSpPr>
        <p:pic>
          <p:nvPicPr>
            <p:cNvPr id="24" name="Picture 23" descr="A person taking a selfie&#10;&#10;Description automatically generated">
              <a:extLst>
                <a:ext uri="{FF2B5EF4-FFF2-40B4-BE49-F238E27FC236}">
                  <a16:creationId xmlns:a16="http://schemas.microsoft.com/office/drawing/2014/main" id="{75B3E391-0AE3-EAB7-8E83-95C4742750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16" b="9559"/>
            <a:stretch/>
          </p:blipFill>
          <p:spPr>
            <a:xfrm>
              <a:off x="1278121" y="1848441"/>
              <a:ext cx="2879115" cy="2880702"/>
            </a:xfrm>
            <a:prstGeom prst="ellipse">
              <a:avLst/>
            </a:prstGeom>
            <a:ln>
              <a:noFill/>
            </a:ln>
            <a:effectLst>
              <a:softEdge rad="52800"/>
            </a:effectLst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63307DB-669F-776E-17FA-1E167A0033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6689" y="1777807"/>
              <a:ext cx="3021973" cy="3021975"/>
            </a:xfrm>
            <a:prstGeom prst="ellipse">
              <a:avLst/>
            </a:prstGeom>
            <a:noFill/>
            <a:ln w="57150">
              <a:solidFill>
                <a:srgbClr val="FCAE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 dirty="0"/>
            </a:p>
          </p:txBody>
        </p: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52640AD9-84D0-34F1-6C7B-A6F9FE2125BC}"/>
              </a:ext>
            </a:extLst>
          </p:cNvPr>
          <p:cNvGrpSpPr/>
          <p:nvPr/>
        </p:nvGrpSpPr>
        <p:grpSpPr>
          <a:xfrm>
            <a:off x="1315005" y="2843520"/>
            <a:ext cx="2429753" cy="1804466"/>
            <a:chOff x="1315005" y="2843520"/>
            <a:chExt cx="2429753" cy="1804466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019AD0B-CEE7-42D7-EF75-652AA13B945B}"/>
                </a:ext>
              </a:extLst>
            </p:cNvPr>
            <p:cNvSpPr txBox="1"/>
            <p:nvPr/>
          </p:nvSpPr>
          <p:spPr>
            <a:xfrm>
              <a:off x="1402544" y="3963405"/>
              <a:ext cx="20705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MX" dirty="0">
                  <a:latin typeface="Avenir Book" panose="02000503020000020003" pitchFamily="2" charset="0"/>
                </a:rPr>
                <a:t>Machine Learning</a:t>
              </a:r>
            </a:p>
          </p:txBody>
        </p:sp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1E4FEE49-39E9-7A10-D756-DECFB7D74347}"/>
                </a:ext>
              </a:extLst>
            </p:cNvPr>
            <p:cNvGrpSpPr/>
            <p:nvPr/>
          </p:nvGrpSpPr>
          <p:grpSpPr>
            <a:xfrm>
              <a:off x="1315005" y="2843520"/>
              <a:ext cx="2429753" cy="1804466"/>
              <a:chOff x="1315005" y="2843520"/>
              <a:chExt cx="2429753" cy="1804466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1AD1031B-BF6B-2ABB-2843-2F878015417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62575" y="3203760"/>
                <a:ext cx="1350449" cy="819728"/>
                <a:chOff x="965067" y="1995499"/>
                <a:chExt cx="2688118" cy="1589744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F6470373-6832-47BA-F2D3-39744A3A8E0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flipH="1">
                  <a:off x="2874033" y="2272617"/>
                  <a:ext cx="779152" cy="1193258"/>
                  <a:chOff x="2701688" y="1787348"/>
                  <a:chExt cx="742058" cy="1108545"/>
                </a:xfrm>
              </p:grpSpPr>
              <p:cxnSp>
                <p:nvCxnSpPr>
                  <p:cNvPr id="42" name="Straight Connector 41">
                    <a:extLst>
                      <a:ext uri="{FF2B5EF4-FFF2-40B4-BE49-F238E27FC236}">
                        <a16:creationId xmlns:a16="http://schemas.microsoft.com/office/drawing/2014/main" id="{9A1E4800-A3D8-38BB-8234-40F336DA7783}"/>
                      </a:ext>
                    </a:extLst>
                  </p:cNvPr>
                  <p:cNvCxnSpPr>
                    <a:cxnSpLocks/>
                    <a:stCxn id="47" idx="6"/>
                  </p:cNvCxnSpPr>
                  <p:nvPr/>
                </p:nvCxnSpPr>
                <p:spPr>
                  <a:xfrm flipV="1">
                    <a:off x="3021728" y="2358841"/>
                    <a:ext cx="408732" cy="377031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FCAE3B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37029BFB-4A0D-6E91-DB6A-928D8213E94A}"/>
                      </a:ext>
                    </a:extLst>
                  </p:cNvPr>
                  <p:cNvCxnSpPr>
                    <a:cxnSpLocks/>
                    <a:stCxn id="46" idx="6"/>
                  </p:cNvCxnSpPr>
                  <p:nvPr/>
                </p:nvCxnSpPr>
                <p:spPr>
                  <a:xfrm>
                    <a:off x="3021728" y="2341621"/>
                    <a:ext cx="422018" cy="7945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FCAE3B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ED48559C-CAE4-619A-76EC-6BCDDA6009DB}"/>
                      </a:ext>
                    </a:extLst>
                  </p:cNvPr>
                  <p:cNvCxnSpPr>
                    <a:cxnSpLocks/>
                    <a:stCxn id="45" idx="5"/>
                  </p:cNvCxnSpPr>
                  <p:nvPr/>
                </p:nvCxnSpPr>
                <p:spPr>
                  <a:xfrm>
                    <a:off x="2974859" y="2060520"/>
                    <a:ext cx="455601" cy="276891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FCAE3B"/>
                    </a:solidFill>
                    <a:prstDash val="solid"/>
                  </a:ln>
                  <a:effectLst/>
                </p:spPr>
              </p:cxn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BAA428CC-C19D-CBB7-EE52-7BA4AE3F6AC2}"/>
                      </a:ext>
                    </a:extLst>
                  </p:cNvPr>
                  <p:cNvSpPr/>
                  <p:nvPr/>
                </p:nvSpPr>
                <p:spPr>
                  <a:xfrm>
                    <a:off x="2701690" y="1787348"/>
                    <a:ext cx="320040" cy="320040"/>
                  </a:xfrm>
                  <a:prstGeom prst="ellipse">
                    <a:avLst/>
                  </a:prstGeom>
                  <a:solidFill>
                    <a:srgbClr val="F5026E"/>
                  </a:solidFill>
                  <a:ln w="10795" cap="flat" cmpd="sng" algn="ctr">
                    <a:noFill/>
                    <a:prstDash val="solid"/>
                  </a:ln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FF2141A3-5A9D-F143-9168-244D9E871460}"/>
                      </a:ext>
                    </a:extLst>
                  </p:cNvPr>
                  <p:cNvSpPr/>
                  <p:nvPr/>
                </p:nvSpPr>
                <p:spPr>
                  <a:xfrm>
                    <a:off x="2701688" y="2181600"/>
                    <a:ext cx="320040" cy="320040"/>
                  </a:xfrm>
                  <a:prstGeom prst="ellipse">
                    <a:avLst/>
                  </a:prstGeom>
                  <a:solidFill>
                    <a:srgbClr val="FABF0D"/>
                  </a:solidFill>
                  <a:ln w="10795" cap="flat" cmpd="sng" algn="ctr">
                    <a:noFill/>
                    <a:prstDash val="solid"/>
                  </a:ln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769A0CB8-3390-3A47-0D33-0DA8BE875B0D}"/>
                      </a:ext>
                    </a:extLst>
                  </p:cNvPr>
                  <p:cNvSpPr/>
                  <p:nvPr/>
                </p:nvSpPr>
                <p:spPr>
                  <a:xfrm>
                    <a:off x="2701688" y="2575853"/>
                    <a:ext cx="320040" cy="320040"/>
                  </a:xfrm>
                  <a:prstGeom prst="ellipse">
                    <a:avLst/>
                  </a:prstGeom>
                  <a:solidFill>
                    <a:srgbClr val="F65609"/>
                  </a:solidFill>
                  <a:ln w="10795" cap="flat" cmpd="sng" algn="ctr">
                    <a:noFill/>
                    <a:prstDash val="solid"/>
                  </a:ln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C0E49686-2EBD-8D79-425D-A7DF7B8EE13B}"/>
                    </a:ext>
                  </a:extLst>
                </p:cNvPr>
                <p:cNvGrpSpPr/>
                <p:nvPr/>
              </p:nvGrpSpPr>
              <p:grpSpPr>
                <a:xfrm>
                  <a:off x="965067" y="1995499"/>
                  <a:ext cx="813835" cy="1589744"/>
                  <a:chOff x="6306538" y="2748280"/>
                  <a:chExt cx="813835" cy="1589744"/>
                </a:xfrm>
              </p:grpSpPr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A1229908-BD2D-798F-D466-290F9F5EA084}"/>
                      </a:ext>
                    </a:extLst>
                  </p:cNvPr>
                  <p:cNvCxnSpPr>
                    <a:cxnSpLocks/>
                    <a:stCxn id="39" idx="7"/>
                  </p:cNvCxnSpPr>
                  <p:nvPr/>
                </p:nvCxnSpPr>
                <p:spPr>
                  <a:xfrm flipV="1">
                    <a:off x="6612680" y="3604261"/>
                    <a:ext cx="423104" cy="39891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FCAE3B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312A547C-350F-459D-B6E8-77FF9D272B58}"/>
                      </a:ext>
                    </a:extLst>
                  </p:cNvPr>
                  <p:cNvCxnSpPr>
                    <a:cxnSpLocks/>
                    <a:stCxn id="38" idx="6"/>
                  </p:cNvCxnSpPr>
                  <p:nvPr/>
                </p:nvCxnSpPr>
                <p:spPr>
                  <a:xfrm>
                    <a:off x="6663130" y="3353507"/>
                    <a:ext cx="362341" cy="120397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FCAE3B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E557480E-7AB8-734C-038B-0ABEC6534A7B}"/>
                      </a:ext>
                    </a:extLst>
                  </p:cNvPr>
                  <p:cNvCxnSpPr>
                    <a:cxnSpLocks/>
                    <a:stCxn id="37" idx="5"/>
                    <a:endCxn id="32" idx="7"/>
                  </p:cNvCxnSpPr>
                  <p:nvPr/>
                </p:nvCxnSpPr>
                <p:spPr>
                  <a:xfrm>
                    <a:off x="6609975" y="3042327"/>
                    <a:ext cx="427315" cy="23036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FCAE3B"/>
                    </a:solidFill>
                    <a:prstDash val="solid"/>
                  </a:ln>
                  <a:effectLst/>
                </p:spPr>
              </p:cxn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4C8C5F58-5318-5F78-CDAA-BD9BEB98ECB9}"/>
                      </a:ext>
                    </a:extLst>
                  </p:cNvPr>
                  <p:cNvSpPr/>
                  <p:nvPr/>
                </p:nvSpPr>
                <p:spPr>
                  <a:xfrm>
                    <a:off x="6315928" y="2748280"/>
                    <a:ext cx="344497" cy="344497"/>
                  </a:xfrm>
                  <a:prstGeom prst="ellipse">
                    <a:avLst/>
                  </a:prstGeom>
                  <a:solidFill>
                    <a:srgbClr val="FCAE3B"/>
                  </a:solidFill>
                  <a:ln w="10795" cap="flat" cmpd="sng" algn="ctr">
                    <a:noFill/>
                    <a:prstDash val="solid"/>
                  </a:ln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17D559AB-CEAB-F51A-D3C2-8ADE9D1F3FDF}"/>
                      </a:ext>
                    </a:extLst>
                  </p:cNvPr>
                  <p:cNvSpPr/>
                  <p:nvPr/>
                </p:nvSpPr>
                <p:spPr>
                  <a:xfrm>
                    <a:off x="6318633" y="3181258"/>
                    <a:ext cx="344497" cy="344497"/>
                  </a:xfrm>
                  <a:prstGeom prst="ellipse">
                    <a:avLst/>
                  </a:prstGeom>
                  <a:solidFill>
                    <a:srgbClr val="FCAE3B"/>
                  </a:solidFill>
                  <a:ln w="10795" cap="flat" cmpd="sng" algn="ctr">
                    <a:noFill/>
                    <a:prstDash val="solid"/>
                  </a:ln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5013F53A-54A7-4E8E-0D44-50BF17050FEE}"/>
                      </a:ext>
                    </a:extLst>
                  </p:cNvPr>
                  <p:cNvSpPr/>
                  <p:nvPr/>
                </p:nvSpPr>
                <p:spPr>
                  <a:xfrm>
                    <a:off x="6318633" y="3593702"/>
                    <a:ext cx="344497" cy="344497"/>
                  </a:xfrm>
                  <a:prstGeom prst="ellipse">
                    <a:avLst/>
                  </a:prstGeom>
                  <a:solidFill>
                    <a:srgbClr val="FCAE3B"/>
                  </a:solidFill>
                  <a:ln w="10795" cap="flat" cmpd="sng" algn="ctr">
                    <a:noFill/>
                    <a:prstDash val="solid"/>
                  </a:ln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588338BC-27DC-82BF-ED42-D8AEADD967AF}"/>
                      </a:ext>
                    </a:extLst>
                  </p:cNvPr>
                  <p:cNvSpPr/>
                  <p:nvPr/>
                </p:nvSpPr>
                <p:spPr>
                  <a:xfrm>
                    <a:off x="6306538" y="3993527"/>
                    <a:ext cx="344497" cy="344497"/>
                  </a:xfrm>
                  <a:prstGeom prst="ellipse">
                    <a:avLst/>
                  </a:prstGeom>
                  <a:solidFill>
                    <a:srgbClr val="FCAE3B"/>
                  </a:solidFill>
                  <a:ln w="10795" cap="flat" cmpd="sng" algn="ctr">
                    <a:noFill/>
                    <a:prstDash val="solid"/>
                  </a:ln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377E54A1-B9F3-7F75-330E-2F7E4AD5EACA}"/>
                      </a:ext>
                    </a:extLst>
                  </p:cNvPr>
                  <p:cNvCxnSpPr>
                    <a:cxnSpLocks/>
                    <a:stCxn id="40" idx="7"/>
                    <a:endCxn id="32" idx="1"/>
                  </p:cNvCxnSpPr>
                  <p:nvPr/>
                </p:nvCxnSpPr>
                <p:spPr>
                  <a:xfrm flipV="1">
                    <a:off x="6600585" y="3743496"/>
                    <a:ext cx="519788" cy="300481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FCAE3B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3D9AF72B-7A5D-1CD4-50CA-4204AA03160E}"/>
                    </a:ext>
                  </a:extLst>
                </p:cNvPr>
                <p:cNvGrpSpPr/>
                <p:nvPr/>
              </p:nvGrpSpPr>
              <p:grpSpPr>
                <a:xfrm>
                  <a:off x="1695819" y="2464517"/>
                  <a:ext cx="1273952" cy="775448"/>
                  <a:chOff x="7076569" y="3204393"/>
                  <a:chExt cx="1273952" cy="775448"/>
                </a:xfrm>
              </p:grpSpPr>
              <p:sp>
                <p:nvSpPr>
                  <p:cNvPr id="31" name="Freeform: Shape 87">
                    <a:extLst>
                      <a:ext uri="{FF2B5EF4-FFF2-40B4-BE49-F238E27FC236}">
                        <a16:creationId xmlns:a16="http://schemas.microsoft.com/office/drawing/2014/main" id="{6A2FA42D-C214-2B8C-33F4-4DFCF6BD089B}"/>
                      </a:ext>
                    </a:extLst>
                  </p:cNvPr>
                  <p:cNvSpPr/>
                  <p:nvPr/>
                </p:nvSpPr>
                <p:spPr>
                  <a:xfrm>
                    <a:off x="7962797" y="3204393"/>
                    <a:ext cx="387724" cy="775448"/>
                  </a:xfrm>
                  <a:custGeom>
                    <a:avLst/>
                    <a:gdLst>
                      <a:gd name="connsiteX0" fmla="*/ 308742 w 360198"/>
                      <a:gd name="connsiteY0" fmla="*/ 128642 h 720396"/>
                      <a:gd name="connsiteX1" fmla="*/ 51457 w 360198"/>
                      <a:gd name="connsiteY1" fmla="*/ 128642 h 720396"/>
                      <a:gd name="connsiteX2" fmla="*/ 51457 w 360198"/>
                      <a:gd name="connsiteY2" fmla="*/ 51457 h 720396"/>
                      <a:gd name="connsiteX3" fmla="*/ 308742 w 360198"/>
                      <a:gd name="connsiteY3" fmla="*/ 51457 h 720396"/>
                      <a:gd name="connsiteX4" fmla="*/ 308742 w 360198"/>
                      <a:gd name="connsiteY4" fmla="*/ 128642 h 720396"/>
                      <a:gd name="connsiteX5" fmla="*/ 308742 w 360198"/>
                      <a:gd name="connsiteY5" fmla="*/ 257285 h 720396"/>
                      <a:gd name="connsiteX6" fmla="*/ 51457 w 360198"/>
                      <a:gd name="connsiteY6" fmla="*/ 257285 h 720396"/>
                      <a:gd name="connsiteX7" fmla="*/ 51457 w 360198"/>
                      <a:gd name="connsiteY7" fmla="*/ 180099 h 720396"/>
                      <a:gd name="connsiteX8" fmla="*/ 308742 w 360198"/>
                      <a:gd name="connsiteY8" fmla="*/ 180099 h 720396"/>
                      <a:gd name="connsiteX9" fmla="*/ 308742 w 360198"/>
                      <a:gd name="connsiteY9" fmla="*/ 257285 h 720396"/>
                      <a:gd name="connsiteX10" fmla="*/ 180099 w 360198"/>
                      <a:gd name="connsiteY10" fmla="*/ 643211 h 720396"/>
                      <a:gd name="connsiteX11" fmla="*/ 141507 w 360198"/>
                      <a:gd name="connsiteY11" fmla="*/ 604619 h 720396"/>
                      <a:gd name="connsiteX12" fmla="*/ 180099 w 360198"/>
                      <a:gd name="connsiteY12" fmla="*/ 566026 h 720396"/>
                      <a:gd name="connsiteX13" fmla="*/ 218692 w 360198"/>
                      <a:gd name="connsiteY13" fmla="*/ 604619 h 720396"/>
                      <a:gd name="connsiteX14" fmla="*/ 180099 w 360198"/>
                      <a:gd name="connsiteY14" fmla="*/ 643211 h 720396"/>
                      <a:gd name="connsiteX15" fmla="*/ 308742 w 360198"/>
                      <a:gd name="connsiteY15" fmla="*/ 0 h 720396"/>
                      <a:gd name="connsiteX16" fmla="*/ 51457 w 360198"/>
                      <a:gd name="connsiteY16" fmla="*/ 0 h 720396"/>
                      <a:gd name="connsiteX17" fmla="*/ 0 w 360198"/>
                      <a:gd name="connsiteY17" fmla="*/ 51457 h 720396"/>
                      <a:gd name="connsiteX18" fmla="*/ 0 w 360198"/>
                      <a:gd name="connsiteY18" fmla="*/ 668940 h 720396"/>
                      <a:gd name="connsiteX19" fmla="*/ 51457 w 360198"/>
                      <a:gd name="connsiteY19" fmla="*/ 720397 h 720396"/>
                      <a:gd name="connsiteX20" fmla="*/ 308742 w 360198"/>
                      <a:gd name="connsiteY20" fmla="*/ 720397 h 720396"/>
                      <a:gd name="connsiteX21" fmla="*/ 360198 w 360198"/>
                      <a:gd name="connsiteY21" fmla="*/ 668940 h 720396"/>
                      <a:gd name="connsiteX22" fmla="*/ 360198 w 360198"/>
                      <a:gd name="connsiteY22" fmla="*/ 51457 h 720396"/>
                      <a:gd name="connsiteX23" fmla="*/ 308742 w 360198"/>
                      <a:gd name="connsiteY23" fmla="*/ 0 h 720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198" h="720396">
                        <a:moveTo>
                          <a:pt x="308742" y="128642"/>
                        </a:moveTo>
                        <a:lnTo>
                          <a:pt x="51457" y="128642"/>
                        </a:lnTo>
                        <a:lnTo>
                          <a:pt x="51457" y="51457"/>
                        </a:lnTo>
                        <a:lnTo>
                          <a:pt x="308742" y="51457"/>
                        </a:lnTo>
                        <a:lnTo>
                          <a:pt x="308742" y="128642"/>
                        </a:lnTo>
                        <a:close/>
                        <a:moveTo>
                          <a:pt x="308742" y="257285"/>
                        </a:moveTo>
                        <a:lnTo>
                          <a:pt x="51457" y="257285"/>
                        </a:lnTo>
                        <a:lnTo>
                          <a:pt x="51457" y="180099"/>
                        </a:lnTo>
                        <a:lnTo>
                          <a:pt x="308742" y="180099"/>
                        </a:lnTo>
                        <a:lnTo>
                          <a:pt x="308742" y="257285"/>
                        </a:lnTo>
                        <a:close/>
                        <a:moveTo>
                          <a:pt x="180099" y="643211"/>
                        </a:moveTo>
                        <a:cubicBezTo>
                          <a:pt x="158230" y="643211"/>
                          <a:pt x="141507" y="626488"/>
                          <a:pt x="141507" y="604619"/>
                        </a:cubicBezTo>
                        <a:cubicBezTo>
                          <a:pt x="141507" y="582750"/>
                          <a:pt x="158230" y="566026"/>
                          <a:pt x="180099" y="566026"/>
                        </a:cubicBezTo>
                        <a:cubicBezTo>
                          <a:pt x="201968" y="566026"/>
                          <a:pt x="218692" y="582750"/>
                          <a:pt x="218692" y="604619"/>
                        </a:cubicBezTo>
                        <a:cubicBezTo>
                          <a:pt x="218692" y="626488"/>
                          <a:pt x="201968" y="643211"/>
                          <a:pt x="180099" y="643211"/>
                        </a:cubicBezTo>
                        <a:close/>
                        <a:moveTo>
                          <a:pt x="308742" y="0"/>
                        </a:moveTo>
                        <a:lnTo>
                          <a:pt x="51457" y="0"/>
                        </a:lnTo>
                        <a:cubicBezTo>
                          <a:pt x="23156" y="0"/>
                          <a:pt x="0" y="23156"/>
                          <a:pt x="0" y="51457"/>
                        </a:cubicBezTo>
                        <a:lnTo>
                          <a:pt x="0" y="668940"/>
                        </a:lnTo>
                        <a:cubicBezTo>
                          <a:pt x="0" y="697241"/>
                          <a:pt x="23156" y="720397"/>
                          <a:pt x="51457" y="720397"/>
                        </a:cubicBezTo>
                        <a:lnTo>
                          <a:pt x="308742" y="720397"/>
                        </a:lnTo>
                        <a:cubicBezTo>
                          <a:pt x="337043" y="720397"/>
                          <a:pt x="360198" y="697241"/>
                          <a:pt x="360198" y="668940"/>
                        </a:cubicBezTo>
                        <a:lnTo>
                          <a:pt x="360198" y="51457"/>
                        </a:lnTo>
                        <a:cubicBezTo>
                          <a:pt x="360198" y="23156"/>
                          <a:pt x="337043" y="0"/>
                          <a:pt x="308742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9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2" name="Freeform: Shape 88">
                    <a:extLst>
                      <a:ext uri="{FF2B5EF4-FFF2-40B4-BE49-F238E27FC236}">
                        <a16:creationId xmlns:a16="http://schemas.microsoft.com/office/drawing/2014/main" id="{C14F5F9B-8FFC-1F2E-2DB1-6AF6E5254F57}"/>
                      </a:ext>
                    </a:extLst>
                  </p:cNvPr>
                  <p:cNvSpPr/>
                  <p:nvPr/>
                </p:nvSpPr>
                <p:spPr>
                  <a:xfrm>
                    <a:off x="7076569" y="3204393"/>
                    <a:ext cx="830837" cy="775448"/>
                  </a:xfrm>
                  <a:custGeom>
                    <a:avLst/>
                    <a:gdLst>
                      <a:gd name="connsiteX0" fmla="*/ 694668 w 771853"/>
                      <a:gd name="connsiteY0" fmla="*/ 488841 h 720396"/>
                      <a:gd name="connsiteX1" fmla="*/ 77185 w 771853"/>
                      <a:gd name="connsiteY1" fmla="*/ 488841 h 720396"/>
                      <a:gd name="connsiteX2" fmla="*/ 77185 w 771853"/>
                      <a:gd name="connsiteY2" fmla="*/ 77185 h 720396"/>
                      <a:gd name="connsiteX3" fmla="*/ 694668 w 771853"/>
                      <a:gd name="connsiteY3" fmla="*/ 77185 h 720396"/>
                      <a:gd name="connsiteX4" fmla="*/ 694668 w 771853"/>
                      <a:gd name="connsiteY4" fmla="*/ 488841 h 720396"/>
                      <a:gd name="connsiteX5" fmla="*/ 720397 w 771853"/>
                      <a:gd name="connsiteY5" fmla="*/ 0 h 720396"/>
                      <a:gd name="connsiteX6" fmla="*/ 51457 w 771853"/>
                      <a:gd name="connsiteY6" fmla="*/ 0 h 720396"/>
                      <a:gd name="connsiteX7" fmla="*/ 0 w 771853"/>
                      <a:gd name="connsiteY7" fmla="*/ 51457 h 720396"/>
                      <a:gd name="connsiteX8" fmla="*/ 0 w 771853"/>
                      <a:gd name="connsiteY8" fmla="*/ 514569 h 720396"/>
                      <a:gd name="connsiteX9" fmla="*/ 51457 w 771853"/>
                      <a:gd name="connsiteY9" fmla="*/ 566026 h 720396"/>
                      <a:gd name="connsiteX10" fmla="*/ 308742 w 771853"/>
                      <a:gd name="connsiteY10" fmla="*/ 566026 h 720396"/>
                      <a:gd name="connsiteX11" fmla="*/ 308742 w 771853"/>
                      <a:gd name="connsiteY11" fmla="*/ 643211 h 720396"/>
                      <a:gd name="connsiteX12" fmla="*/ 192963 w 771853"/>
                      <a:gd name="connsiteY12" fmla="*/ 643211 h 720396"/>
                      <a:gd name="connsiteX13" fmla="*/ 192963 w 771853"/>
                      <a:gd name="connsiteY13" fmla="*/ 720397 h 720396"/>
                      <a:gd name="connsiteX14" fmla="*/ 578890 w 771853"/>
                      <a:gd name="connsiteY14" fmla="*/ 720397 h 720396"/>
                      <a:gd name="connsiteX15" fmla="*/ 578890 w 771853"/>
                      <a:gd name="connsiteY15" fmla="*/ 643211 h 720396"/>
                      <a:gd name="connsiteX16" fmla="*/ 463112 w 771853"/>
                      <a:gd name="connsiteY16" fmla="*/ 643211 h 720396"/>
                      <a:gd name="connsiteX17" fmla="*/ 463112 w 771853"/>
                      <a:gd name="connsiteY17" fmla="*/ 566026 h 720396"/>
                      <a:gd name="connsiteX18" fmla="*/ 720397 w 771853"/>
                      <a:gd name="connsiteY18" fmla="*/ 566026 h 720396"/>
                      <a:gd name="connsiteX19" fmla="*/ 771854 w 771853"/>
                      <a:gd name="connsiteY19" fmla="*/ 514569 h 720396"/>
                      <a:gd name="connsiteX20" fmla="*/ 771854 w 771853"/>
                      <a:gd name="connsiteY20" fmla="*/ 51457 h 720396"/>
                      <a:gd name="connsiteX21" fmla="*/ 720397 w 771853"/>
                      <a:gd name="connsiteY21" fmla="*/ 0 h 720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771853" h="720396">
                        <a:moveTo>
                          <a:pt x="694668" y="488841"/>
                        </a:moveTo>
                        <a:lnTo>
                          <a:pt x="77185" y="488841"/>
                        </a:lnTo>
                        <a:lnTo>
                          <a:pt x="77185" y="77185"/>
                        </a:lnTo>
                        <a:lnTo>
                          <a:pt x="694668" y="77185"/>
                        </a:lnTo>
                        <a:lnTo>
                          <a:pt x="694668" y="488841"/>
                        </a:lnTo>
                        <a:close/>
                        <a:moveTo>
                          <a:pt x="720397" y="0"/>
                        </a:moveTo>
                        <a:lnTo>
                          <a:pt x="51457" y="0"/>
                        </a:lnTo>
                        <a:cubicBezTo>
                          <a:pt x="23156" y="0"/>
                          <a:pt x="0" y="23156"/>
                          <a:pt x="0" y="51457"/>
                        </a:cubicBezTo>
                        <a:lnTo>
                          <a:pt x="0" y="514569"/>
                        </a:lnTo>
                        <a:cubicBezTo>
                          <a:pt x="0" y="542871"/>
                          <a:pt x="23156" y="566026"/>
                          <a:pt x="51457" y="566026"/>
                        </a:cubicBezTo>
                        <a:lnTo>
                          <a:pt x="308742" y="566026"/>
                        </a:lnTo>
                        <a:lnTo>
                          <a:pt x="308742" y="643211"/>
                        </a:lnTo>
                        <a:lnTo>
                          <a:pt x="192963" y="643211"/>
                        </a:lnTo>
                        <a:lnTo>
                          <a:pt x="192963" y="720397"/>
                        </a:lnTo>
                        <a:lnTo>
                          <a:pt x="578890" y="720397"/>
                        </a:lnTo>
                        <a:lnTo>
                          <a:pt x="578890" y="643211"/>
                        </a:lnTo>
                        <a:lnTo>
                          <a:pt x="463112" y="643211"/>
                        </a:lnTo>
                        <a:lnTo>
                          <a:pt x="463112" y="566026"/>
                        </a:lnTo>
                        <a:lnTo>
                          <a:pt x="720397" y="566026"/>
                        </a:lnTo>
                        <a:cubicBezTo>
                          <a:pt x="748698" y="566026"/>
                          <a:pt x="771854" y="542871"/>
                          <a:pt x="771854" y="514569"/>
                        </a:cubicBezTo>
                        <a:lnTo>
                          <a:pt x="771854" y="51457"/>
                        </a:lnTo>
                        <a:cubicBezTo>
                          <a:pt x="771854" y="23156"/>
                          <a:pt x="748698" y="0"/>
                          <a:pt x="720397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9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49" name="Cloud Callout 48">
                <a:extLst>
                  <a:ext uri="{FF2B5EF4-FFF2-40B4-BE49-F238E27FC236}">
                    <a16:creationId xmlns:a16="http://schemas.microsoft.com/office/drawing/2014/main" id="{DDADC1DF-8A3D-5ABC-A3DE-76D6DD06DD5A}"/>
                  </a:ext>
                </a:extLst>
              </p:cNvPr>
              <p:cNvSpPr/>
              <p:nvPr/>
            </p:nvSpPr>
            <p:spPr>
              <a:xfrm>
                <a:off x="1315005" y="2843520"/>
                <a:ext cx="2429753" cy="1804466"/>
              </a:xfrm>
              <a:prstGeom prst="cloudCallout">
                <a:avLst>
                  <a:gd name="adj1" fmla="val -53318"/>
                  <a:gd name="adj2" fmla="val 60078"/>
                </a:avLst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/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D0E6218-B237-69B4-4006-B90F00BFA091}"/>
              </a:ext>
            </a:extLst>
          </p:cNvPr>
          <p:cNvGrpSpPr/>
          <p:nvPr/>
        </p:nvGrpSpPr>
        <p:grpSpPr>
          <a:xfrm>
            <a:off x="5549353" y="4099144"/>
            <a:ext cx="1079771" cy="1079771"/>
            <a:chOff x="4127003" y="4890534"/>
            <a:chExt cx="1079771" cy="1079771"/>
          </a:xfrm>
        </p:grpSpPr>
        <p:pic>
          <p:nvPicPr>
            <p:cNvPr id="1026" name="Picture 2" descr="Emanuela Zaccarelli – CNR-ISC">
              <a:extLst>
                <a:ext uri="{FF2B5EF4-FFF2-40B4-BE49-F238E27FC236}">
                  <a16:creationId xmlns:a16="http://schemas.microsoft.com/office/drawing/2014/main" id="{EC2BE91E-CA5A-F335-D993-35DE42864A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616" y="4894479"/>
              <a:ext cx="1032545" cy="1071880"/>
            </a:xfrm>
            <a:prstGeom prst="ellipse">
              <a:avLst/>
            </a:prstGeom>
            <a:ln>
              <a:noFill/>
            </a:ln>
            <a:effectLst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D15A46A-ECAB-7057-2F74-8B149897DE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27003" y="4890534"/>
              <a:ext cx="1079771" cy="1079771"/>
            </a:xfrm>
            <a:prstGeom prst="ellipse">
              <a:avLst/>
            </a:prstGeom>
            <a:noFill/>
            <a:ln w="57150">
              <a:solidFill>
                <a:srgbClr val="F502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6718E11-4049-F813-BB2A-1A0406ECFD71}"/>
              </a:ext>
            </a:extLst>
          </p:cNvPr>
          <p:cNvGrpSpPr/>
          <p:nvPr/>
        </p:nvGrpSpPr>
        <p:grpSpPr>
          <a:xfrm>
            <a:off x="4298748" y="4725852"/>
            <a:ext cx="1081335" cy="1085885"/>
            <a:chOff x="5206774" y="3585878"/>
            <a:chExt cx="1081335" cy="1085885"/>
          </a:xfrm>
        </p:grpSpPr>
        <p:pic>
          <p:nvPicPr>
            <p:cNvPr id="1028" name="Picture 4" descr="John RUSSO | Professor (Associate) | Professor | Sapienza University of  Rome, Rome | la sapienza | Department of Physics | Research profile">
              <a:extLst>
                <a:ext uri="{FF2B5EF4-FFF2-40B4-BE49-F238E27FC236}">
                  <a16:creationId xmlns:a16="http://schemas.microsoft.com/office/drawing/2014/main" id="{5BD9248C-EE53-33FD-57F3-E3C93E456F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8338" y="3585878"/>
              <a:ext cx="1079771" cy="107977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5DF6239-8D0E-F483-0DBC-D1C72E90DC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6774" y="3591992"/>
              <a:ext cx="1079771" cy="1079771"/>
            </a:xfrm>
            <a:prstGeom prst="ellipse">
              <a:avLst/>
            </a:prstGeom>
            <a:noFill/>
            <a:ln w="57150">
              <a:solidFill>
                <a:srgbClr val="F5540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 dirty="0">
                <a:solidFill>
                  <a:srgbClr val="F5540B"/>
                </a:solidFill>
              </a:endParaRPr>
            </a:p>
          </p:txBody>
        </p: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B35C1AD0-BC82-24EF-55DA-07A48EA6A967}"/>
              </a:ext>
            </a:extLst>
          </p:cNvPr>
          <p:cNvGrpSpPr/>
          <p:nvPr/>
        </p:nvGrpSpPr>
        <p:grpSpPr>
          <a:xfrm>
            <a:off x="3243489" y="2864041"/>
            <a:ext cx="2070512" cy="1540772"/>
            <a:chOff x="3243489" y="2864041"/>
            <a:chExt cx="2070512" cy="1540772"/>
          </a:xfrm>
        </p:grpSpPr>
        <p:sp>
          <p:nvSpPr>
            <p:cNvPr id="56" name="Cloud Callout 55">
              <a:extLst>
                <a:ext uri="{FF2B5EF4-FFF2-40B4-BE49-F238E27FC236}">
                  <a16:creationId xmlns:a16="http://schemas.microsoft.com/office/drawing/2014/main" id="{2C8EEB08-5C35-295A-CA29-1583EEF6B060}"/>
                </a:ext>
              </a:extLst>
            </p:cNvPr>
            <p:cNvSpPr/>
            <p:nvPr/>
          </p:nvSpPr>
          <p:spPr>
            <a:xfrm>
              <a:off x="3366971" y="2864041"/>
              <a:ext cx="1946157" cy="1540772"/>
            </a:xfrm>
            <a:prstGeom prst="cloudCallout">
              <a:avLst>
                <a:gd name="adj1" fmla="val 48398"/>
                <a:gd name="adj2" fmla="val 64019"/>
              </a:avLst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/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55D15671-6ED4-0A06-F84B-8BDEF187A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1026" y="2899211"/>
              <a:ext cx="1295330" cy="1295330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02CA68D-5BCB-B706-0ED9-552F4438A2D4}"/>
                </a:ext>
              </a:extLst>
            </p:cNvPr>
            <p:cNvSpPr txBox="1"/>
            <p:nvPr/>
          </p:nvSpPr>
          <p:spPr>
            <a:xfrm>
              <a:off x="3243489" y="3900326"/>
              <a:ext cx="20705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MX" dirty="0">
                  <a:latin typeface="Avenir Book" panose="02000503020000020003" pitchFamily="2" charset="0"/>
                </a:rPr>
                <a:t>Microgels</a:t>
              </a:r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5642595F-D517-F5FB-605A-2F236D764A0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26048" y="5871376"/>
            <a:ext cx="1625170" cy="488125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1A85810-CE2B-077A-BAE0-FE4F4EC72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205" y="5236446"/>
            <a:ext cx="1204351" cy="78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6D926130-7DD8-D6DD-6BD0-78F1E17AD6D6}"/>
              </a:ext>
            </a:extLst>
          </p:cNvPr>
          <p:cNvCxnSpPr/>
          <p:nvPr/>
        </p:nvCxnSpPr>
        <p:spPr>
          <a:xfrm>
            <a:off x="1829761" y="5265738"/>
            <a:ext cx="1517863" cy="0"/>
          </a:xfrm>
          <a:prstGeom prst="straightConnector1">
            <a:avLst/>
          </a:prstGeom>
          <a:ln w="57150">
            <a:solidFill>
              <a:srgbClr val="F5540B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7DDB158E-0B5F-65F4-4100-AA80A167B35F}"/>
              </a:ext>
            </a:extLst>
          </p:cNvPr>
          <p:cNvSpPr txBox="1"/>
          <p:nvPr/>
        </p:nvSpPr>
        <p:spPr>
          <a:xfrm>
            <a:off x="1644022" y="5390166"/>
            <a:ext cx="18005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X" sz="1800" b="1" dirty="0">
                <a:latin typeface="Avenir Book" panose="02000503020000020003" pitchFamily="2" charset="0"/>
              </a:rPr>
              <a:t>New knowledge and skills</a:t>
            </a:r>
            <a:endParaRPr lang="en-MX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F45B92-D6A9-8DF7-D2A6-EEB446E510DA}"/>
              </a:ext>
            </a:extLst>
          </p:cNvPr>
          <p:cNvSpPr txBox="1"/>
          <p:nvPr/>
        </p:nvSpPr>
        <p:spPr>
          <a:xfrm>
            <a:off x="1089553" y="6186450"/>
            <a:ext cx="29982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X" sz="3200" b="1" dirty="0">
                <a:latin typeface="Avenir Book" panose="02000503020000020003" pitchFamily="2" charset="0"/>
              </a:rPr>
              <a:t>Highlight it!</a:t>
            </a:r>
            <a:endParaRPr lang="en-MX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5D6D32-3EA2-CCA7-7483-6652697A7AD6}"/>
              </a:ext>
            </a:extLst>
          </p:cNvPr>
          <p:cNvSpPr txBox="1"/>
          <p:nvPr/>
        </p:nvSpPr>
        <p:spPr>
          <a:xfrm>
            <a:off x="6665937" y="2537887"/>
            <a:ext cx="18005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X" sz="1800" dirty="0">
                <a:latin typeface="Avenir Book" panose="02000503020000020003" pitchFamily="2" charset="0"/>
              </a:rPr>
              <a:t>Key words are important </a:t>
            </a:r>
            <a:endParaRPr lang="en-MX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FA0A7D4-FFD9-7387-2DDA-46200D817740}"/>
              </a:ext>
            </a:extLst>
          </p:cNvPr>
          <p:cNvCxnSpPr>
            <a:cxnSpLocks/>
          </p:cNvCxnSpPr>
          <p:nvPr/>
        </p:nvCxnSpPr>
        <p:spPr>
          <a:xfrm flipH="1" flipV="1">
            <a:off x="5522022" y="2366497"/>
            <a:ext cx="573978" cy="392359"/>
          </a:xfrm>
          <a:prstGeom prst="straightConnector1">
            <a:avLst/>
          </a:prstGeom>
          <a:ln w="28575">
            <a:solidFill>
              <a:srgbClr val="F5540B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223197D-2B46-B45D-C601-E7D22F104409}"/>
              </a:ext>
            </a:extLst>
          </p:cNvPr>
          <p:cNvSpPr txBox="1"/>
          <p:nvPr/>
        </p:nvSpPr>
        <p:spPr>
          <a:xfrm>
            <a:off x="5567075" y="2529995"/>
            <a:ext cx="18005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X" sz="3200" dirty="0">
                <a:latin typeface="Avenir Book" panose="02000503020000020003" pitchFamily="2" charset="0"/>
              </a:rPr>
              <a:t>😉</a:t>
            </a:r>
            <a:endParaRPr lang="en-MX" sz="3200" dirty="0"/>
          </a:p>
        </p:txBody>
      </p:sp>
    </p:spTree>
    <p:extLst>
      <p:ext uri="{BB962C8B-B14F-4D97-AF65-F5344CB8AC3E}">
        <p14:creationId xmlns:p14="http://schemas.microsoft.com/office/powerpoint/2010/main" val="3902279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63" grpId="0"/>
      <p:bldP spid="2" grpId="0"/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406AFB-6C77-22FE-6430-80492D7EC8FC}"/>
              </a:ext>
            </a:extLst>
          </p:cNvPr>
          <p:cNvGrpSpPr/>
          <p:nvPr/>
        </p:nvGrpSpPr>
        <p:grpSpPr>
          <a:xfrm>
            <a:off x="387494" y="1059002"/>
            <a:ext cx="1535087" cy="2118548"/>
            <a:chOff x="2598673" y="3398305"/>
            <a:chExt cx="1535087" cy="211854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B91F990-1B26-0C07-45B6-0F40F5846F9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98673" y="3398305"/>
              <a:ext cx="1535087" cy="2118547"/>
              <a:chOff x="1043928" y="4359283"/>
              <a:chExt cx="760734" cy="1049874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DFD7CD24-4900-861F-0602-2C51EF4D91C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43928" y="4359283"/>
                <a:ext cx="760734" cy="760734"/>
              </a:xfrm>
              <a:prstGeom prst="ellipse">
                <a:avLst/>
              </a:prstGeom>
              <a:noFill/>
              <a:ln>
                <a:solidFill>
                  <a:srgbClr val="FABF0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dirty="0"/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691693C2-7194-DC73-7877-B862A3ABEA2E}"/>
                  </a:ext>
                </a:extLst>
              </p:cNvPr>
              <p:cNvGrpSpPr/>
              <p:nvPr/>
            </p:nvGrpSpPr>
            <p:grpSpPr>
              <a:xfrm>
                <a:off x="1089874" y="4405228"/>
                <a:ext cx="668843" cy="1003929"/>
                <a:chOff x="5404129" y="5196850"/>
                <a:chExt cx="668843" cy="1003929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B024769F-21DA-A31F-8BC4-DFFBAC22FF1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04129" y="5196850"/>
                  <a:ext cx="668843" cy="668843"/>
                </a:xfrm>
                <a:prstGeom prst="ellipse">
                  <a:avLst/>
                </a:prstGeom>
                <a:solidFill>
                  <a:srgbClr val="FABF0D"/>
                </a:solidFill>
                <a:ln>
                  <a:solidFill>
                    <a:srgbClr val="FABF0D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MX" sz="140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5E0FE16-620E-8FE8-41B4-BC0B489B57C4}"/>
                    </a:ext>
                  </a:extLst>
                </p:cNvPr>
                <p:cNvSpPr txBox="1"/>
                <p:nvPr/>
              </p:nvSpPr>
              <p:spPr>
                <a:xfrm>
                  <a:off x="5542891" y="6002499"/>
                  <a:ext cx="468309" cy="1982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MX" sz="2000" dirty="0">
                      <a:latin typeface="Avenir Book" panose="02000503020000020003" pitchFamily="2" charset="0"/>
                    </a:rPr>
                    <a:t>Place</a:t>
                  </a:r>
                </a:p>
              </p:txBody>
            </p:sp>
          </p:grpSp>
        </p:grpSp>
        <p:pic>
          <p:nvPicPr>
            <p:cNvPr id="10" name="Picture 9" descr="A map of europe with red borders&#10;&#10;Description automatically generated">
              <a:extLst>
                <a:ext uri="{FF2B5EF4-FFF2-40B4-BE49-F238E27FC236}">
                  <a16:creationId xmlns:a16="http://schemas.microsoft.com/office/drawing/2014/main" id="{26372748-2A57-9CB5-E915-326836D3D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998" y="3684207"/>
              <a:ext cx="963250" cy="963250"/>
            </a:xfrm>
            <a:prstGeom prst="rect">
              <a:avLst/>
            </a:prstGeom>
          </p:spPr>
        </p:pic>
        <p:pic>
          <p:nvPicPr>
            <p:cNvPr id="11" name="Graphic 10" descr="Marker with solid fill">
              <a:extLst>
                <a:ext uri="{FF2B5EF4-FFF2-40B4-BE49-F238E27FC236}">
                  <a16:creationId xmlns:a16="http://schemas.microsoft.com/office/drawing/2014/main" id="{58EAB35C-D8EB-36A0-059E-D6EE80830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44283" y="5063664"/>
              <a:ext cx="418962" cy="418962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F1407BF-4BF4-CF64-78C8-46F5C19EF089}"/>
              </a:ext>
            </a:extLst>
          </p:cNvPr>
          <p:cNvSpPr txBox="1"/>
          <p:nvPr/>
        </p:nvSpPr>
        <p:spPr>
          <a:xfrm>
            <a:off x="246324" y="215995"/>
            <a:ext cx="11461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X" sz="3200" dirty="0">
                <a:latin typeface="Avenir Book" panose="02000503020000020003" pitchFamily="2" charset="0"/>
              </a:rPr>
              <a:t>Writing the MSCA project (some of the important things IMO)</a:t>
            </a:r>
          </a:p>
        </p:txBody>
      </p:sp>
      <p:pic>
        <p:nvPicPr>
          <p:cNvPr id="36" name="Picture 8" descr="MSCA">
            <a:extLst>
              <a:ext uri="{FF2B5EF4-FFF2-40B4-BE49-F238E27FC236}">
                <a16:creationId xmlns:a16="http://schemas.microsoft.com/office/drawing/2014/main" id="{A51BD158-BB3B-0CB6-058F-BBACD81BB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801" y="4751752"/>
            <a:ext cx="1000131" cy="9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653" name="Group 26652">
            <a:extLst>
              <a:ext uri="{FF2B5EF4-FFF2-40B4-BE49-F238E27FC236}">
                <a16:creationId xmlns:a16="http://schemas.microsoft.com/office/drawing/2014/main" id="{F0FE65C4-B123-01B5-FC45-87F95C2203C5}"/>
              </a:ext>
            </a:extLst>
          </p:cNvPr>
          <p:cNvGrpSpPr>
            <a:grpSpLocks noChangeAspect="1"/>
          </p:cNvGrpSpPr>
          <p:nvPr/>
        </p:nvGrpSpPr>
        <p:grpSpPr>
          <a:xfrm>
            <a:off x="10734578" y="5352962"/>
            <a:ext cx="740353" cy="740352"/>
            <a:chOff x="1043928" y="4359283"/>
            <a:chExt cx="760734" cy="760734"/>
          </a:xfrm>
        </p:grpSpPr>
        <p:sp>
          <p:nvSpPr>
            <p:cNvPr id="26654" name="Oval 26653">
              <a:extLst>
                <a:ext uri="{FF2B5EF4-FFF2-40B4-BE49-F238E27FC236}">
                  <a16:creationId xmlns:a16="http://schemas.microsoft.com/office/drawing/2014/main" id="{BBB25A83-45D0-3C2C-E50B-943DE5A102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3928" y="4359283"/>
              <a:ext cx="760734" cy="760734"/>
            </a:xfrm>
            <a:prstGeom prst="ellipse">
              <a:avLst/>
            </a:prstGeom>
            <a:noFill/>
            <a:ln>
              <a:solidFill>
                <a:srgbClr val="F5540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 dirty="0"/>
            </a:p>
          </p:txBody>
        </p:sp>
        <p:grpSp>
          <p:nvGrpSpPr>
            <p:cNvPr id="26655" name="Group 26654">
              <a:extLst>
                <a:ext uri="{FF2B5EF4-FFF2-40B4-BE49-F238E27FC236}">
                  <a16:creationId xmlns:a16="http://schemas.microsoft.com/office/drawing/2014/main" id="{86587A6D-53A1-EEAA-0FC3-366D3B7EDC3E}"/>
                </a:ext>
              </a:extLst>
            </p:cNvPr>
            <p:cNvGrpSpPr/>
            <p:nvPr/>
          </p:nvGrpSpPr>
          <p:grpSpPr>
            <a:xfrm>
              <a:off x="1089874" y="4405229"/>
              <a:ext cx="668843" cy="668843"/>
              <a:chOff x="5404129" y="5196851"/>
              <a:chExt cx="668843" cy="668843"/>
            </a:xfrm>
          </p:grpSpPr>
          <p:sp>
            <p:nvSpPr>
              <p:cNvPr id="26656" name="Oval 26655">
                <a:extLst>
                  <a:ext uri="{FF2B5EF4-FFF2-40B4-BE49-F238E27FC236}">
                    <a16:creationId xmlns:a16="http://schemas.microsoft.com/office/drawing/2014/main" id="{57C6B5C0-5E0C-687B-B207-977B16F253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04129" y="5196851"/>
                <a:ext cx="668843" cy="668843"/>
              </a:xfrm>
              <a:prstGeom prst="ellipse">
                <a:avLst/>
              </a:prstGeom>
              <a:solidFill>
                <a:srgbClr val="F5026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sz="14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26657" name="TextBox 26656">
                <a:extLst>
                  <a:ext uri="{FF2B5EF4-FFF2-40B4-BE49-F238E27FC236}">
                    <a16:creationId xmlns:a16="http://schemas.microsoft.com/office/drawing/2014/main" id="{5E219E29-D8C6-F5CF-8FCF-90977D854755}"/>
                  </a:ext>
                </a:extLst>
              </p:cNvPr>
              <p:cNvSpPr txBox="1"/>
              <p:nvPr/>
            </p:nvSpPr>
            <p:spPr>
              <a:xfrm>
                <a:off x="5405766" y="5418532"/>
                <a:ext cx="665568" cy="221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MX" sz="800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Support</a:t>
                </a:r>
              </a:p>
            </p:txBody>
          </p:sp>
        </p:grpSp>
      </p:grpSp>
      <p:grpSp>
        <p:nvGrpSpPr>
          <p:cNvPr id="26672" name="Group 26671">
            <a:extLst>
              <a:ext uri="{FF2B5EF4-FFF2-40B4-BE49-F238E27FC236}">
                <a16:creationId xmlns:a16="http://schemas.microsoft.com/office/drawing/2014/main" id="{8E7117E0-701E-DEC3-5B17-2B1946557BF0}"/>
              </a:ext>
            </a:extLst>
          </p:cNvPr>
          <p:cNvGrpSpPr/>
          <p:nvPr/>
        </p:nvGrpSpPr>
        <p:grpSpPr>
          <a:xfrm>
            <a:off x="7747684" y="4174607"/>
            <a:ext cx="740352" cy="995843"/>
            <a:chOff x="2845996" y="997835"/>
            <a:chExt cx="1535087" cy="2064836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E4E1A74-D62C-7BEB-71B8-8E018BF407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45996" y="997835"/>
              <a:ext cx="1535087" cy="1535087"/>
            </a:xfrm>
            <a:prstGeom prst="ellipse">
              <a:avLst/>
            </a:prstGeom>
            <a:noFill/>
            <a:ln>
              <a:solidFill>
                <a:srgbClr val="F502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 dirty="0"/>
            </a:p>
          </p:txBody>
        </p:sp>
        <p:grpSp>
          <p:nvGrpSpPr>
            <p:cNvPr id="26643" name="Group 26642">
              <a:extLst>
                <a:ext uri="{FF2B5EF4-FFF2-40B4-BE49-F238E27FC236}">
                  <a16:creationId xmlns:a16="http://schemas.microsoft.com/office/drawing/2014/main" id="{90C8C65A-04C6-6606-7009-1DB0796E1D0C}"/>
                </a:ext>
              </a:extLst>
            </p:cNvPr>
            <p:cNvGrpSpPr/>
            <p:nvPr/>
          </p:nvGrpSpPr>
          <p:grpSpPr>
            <a:xfrm>
              <a:off x="2938709" y="1090546"/>
              <a:ext cx="1349660" cy="1972125"/>
              <a:chOff x="5404129" y="5196851"/>
              <a:chExt cx="668843" cy="977315"/>
            </a:xfrm>
          </p:grpSpPr>
          <p:sp>
            <p:nvSpPr>
              <p:cNvPr id="26646" name="Oval 26645">
                <a:extLst>
                  <a:ext uri="{FF2B5EF4-FFF2-40B4-BE49-F238E27FC236}">
                    <a16:creationId xmlns:a16="http://schemas.microsoft.com/office/drawing/2014/main" id="{8B881892-7C0D-EF55-832D-B72BFE9C1A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04129" y="5196851"/>
                <a:ext cx="668843" cy="668843"/>
              </a:xfrm>
              <a:prstGeom prst="ellipse">
                <a:avLst/>
              </a:prstGeom>
              <a:solidFill>
                <a:srgbClr val="F5026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sz="1400" dirty="0">
                  <a:solidFill>
                    <a:schemeClr val="bg1"/>
                  </a:solidFill>
                  <a:latin typeface="Avenir Next" panose="020B0503020202020204" pitchFamily="34" charset="0"/>
                </a:endParaRPr>
              </a:p>
            </p:txBody>
          </p:sp>
          <p:sp>
            <p:nvSpPr>
              <p:cNvPr id="26647" name="TextBox 26646">
                <a:extLst>
                  <a:ext uri="{FF2B5EF4-FFF2-40B4-BE49-F238E27FC236}">
                    <a16:creationId xmlns:a16="http://schemas.microsoft.com/office/drawing/2014/main" id="{074A75F9-FB03-D04C-1F7A-E98A12A2F69C}"/>
                  </a:ext>
                </a:extLst>
              </p:cNvPr>
              <p:cNvSpPr txBox="1"/>
              <p:nvPr/>
            </p:nvSpPr>
            <p:spPr>
              <a:xfrm>
                <a:off x="5547315" y="5952791"/>
                <a:ext cx="460492" cy="221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MX" sz="800" dirty="0">
                    <a:latin typeface="Avenir Book" panose="02000503020000020003" pitchFamily="2" charset="0"/>
                  </a:rPr>
                  <a:t>Time</a:t>
                </a:r>
              </a:p>
            </p:txBody>
          </p:sp>
        </p:grpSp>
        <p:pic>
          <p:nvPicPr>
            <p:cNvPr id="26667" name="Graphic 26666" descr="Hourglass Finished outline">
              <a:extLst>
                <a:ext uri="{FF2B5EF4-FFF2-40B4-BE49-F238E27FC236}">
                  <a16:creationId xmlns:a16="http://schemas.microsoft.com/office/drawing/2014/main" id="{F1AF1D14-574A-B98C-B43B-4CE86174F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43748" y="1318376"/>
              <a:ext cx="914400" cy="914400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ADD9463-ECC6-4139-F93C-E3A9EF7E7CAF}"/>
              </a:ext>
            </a:extLst>
          </p:cNvPr>
          <p:cNvGrpSpPr/>
          <p:nvPr/>
        </p:nvGrpSpPr>
        <p:grpSpPr>
          <a:xfrm>
            <a:off x="10169664" y="4174606"/>
            <a:ext cx="740352" cy="983834"/>
            <a:chOff x="10169664" y="4174606"/>
            <a:chExt cx="740352" cy="983834"/>
          </a:xfrm>
        </p:grpSpPr>
        <p:grpSp>
          <p:nvGrpSpPr>
            <p:cNvPr id="26658" name="Group 26657">
              <a:extLst>
                <a:ext uri="{FF2B5EF4-FFF2-40B4-BE49-F238E27FC236}">
                  <a16:creationId xmlns:a16="http://schemas.microsoft.com/office/drawing/2014/main" id="{603108D0-2DC7-9E59-ADAC-D11BF8E0FE0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169664" y="4174606"/>
              <a:ext cx="740352" cy="983834"/>
              <a:chOff x="1043928" y="4359283"/>
              <a:chExt cx="760734" cy="1010919"/>
            </a:xfrm>
          </p:grpSpPr>
          <p:sp>
            <p:nvSpPr>
              <p:cNvPr id="26659" name="Oval 26658">
                <a:extLst>
                  <a:ext uri="{FF2B5EF4-FFF2-40B4-BE49-F238E27FC236}">
                    <a16:creationId xmlns:a16="http://schemas.microsoft.com/office/drawing/2014/main" id="{44C1A42C-9D78-B913-BC6C-97BF7D1071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43928" y="4359283"/>
                <a:ext cx="760734" cy="760734"/>
              </a:xfrm>
              <a:prstGeom prst="ellipse">
                <a:avLst/>
              </a:prstGeom>
              <a:noFill/>
              <a:ln>
                <a:solidFill>
                  <a:srgbClr val="F5540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dirty="0"/>
              </a:p>
            </p:txBody>
          </p:sp>
          <p:grpSp>
            <p:nvGrpSpPr>
              <p:cNvPr id="26660" name="Group 26659">
                <a:extLst>
                  <a:ext uri="{FF2B5EF4-FFF2-40B4-BE49-F238E27FC236}">
                    <a16:creationId xmlns:a16="http://schemas.microsoft.com/office/drawing/2014/main" id="{47EC1872-C96C-32EB-60FB-C663CDEE29B1}"/>
                  </a:ext>
                </a:extLst>
              </p:cNvPr>
              <p:cNvGrpSpPr/>
              <p:nvPr/>
            </p:nvGrpSpPr>
            <p:grpSpPr>
              <a:xfrm>
                <a:off x="1089874" y="4405229"/>
                <a:ext cx="668843" cy="964973"/>
                <a:chOff x="5404129" y="5196851"/>
                <a:chExt cx="668843" cy="964973"/>
              </a:xfrm>
            </p:grpSpPr>
            <p:sp>
              <p:nvSpPr>
                <p:cNvPr id="26661" name="Oval 26660">
                  <a:extLst>
                    <a:ext uri="{FF2B5EF4-FFF2-40B4-BE49-F238E27FC236}">
                      <a16:creationId xmlns:a16="http://schemas.microsoft.com/office/drawing/2014/main" id="{D0F1D63F-62C8-B619-3F3B-B248D98BE81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04129" y="5196851"/>
                  <a:ext cx="668843" cy="668843"/>
                </a:xfrm>
                <a:prstGeom prst="ellipse">
                  <a:avLst/>
                </a:prstGeom>
                <a:solidFill>
                  <a:srgbClr val="F5540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MX" sz="140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26662" name="TextBox 26661">
                  <a:extLst>
                    <a:ext uri="{FF2B5EF4-FFF2-40B4-BE49-F238E27FC236}">
                      <a16:creationId xmlns:a16="http://schemas.microsoft.com/office/drawing/2014/main" id="{A4319C26-F3C6-C941-7B35-1892D91622B1}"/>
                    </a:ext>
                  </a:extLst>
                </p:cNvPr>
                <p:cNvSpPr txBox="1"/>
                <p:nvPr/>
              </p:nvSpPr>
              <p:spPr>
                <a:xfrm>
                  <a:off x="5561806" y="5940449"/>
                  <a:ext cx="422790" cy="2213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MX" sz="800" dirty="0">
                      <a:latin typeface="Avenir Book" panose="02000503020000020003" pitchFamily="2" charset="0"/>
                    </a:rPr>
                    <a:t>Idea</a:t>
                  </a:r>
                </a:p>
              </p:txBody>
            </p:sp>
          </p:grpSp>
        </p:grpSp>
        <p:pic>
          <p:nvPicPr>
            <p:cNvPr id="26669" name="Graphic 26668" descr="Lights On with solid fill">
              <a:extLst>
                <a:ext uri="{FF2B5EF4-FFF2-40B4-BE49-F238E27FC236}">
                  <a16:creationId xmlns:a16="http://schemas.microsoft.com/office/drawing/2014/main" id="{7DEFA0EA-D3C4-DD08-7AE8-2F46E3E62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319338" y="4316272"/>
              <a:ext cx="441003" cy="441003"/>
            </a:xfrm>
            <a:prstGeom prst="rect">
              <a:avLst/>
            </a:prstGeom>
          </p:spPr>
        </p:pic>
      </p:grpSp>
      <p:sp>
        <p:nvSpPr>
          <p:cNvPr id="26670" name="TextBox 26669">
            <a:extLst>
              <a:ext uri="{FF2B5EF4-FFF2-40B4-BE49-F238E27FC236}">
                <a16:creationId xmlns:a16="http://schemas.microsoft.com/office/drawing/2014/main" id="{BC7F1F52-E174-2DC8-BA21-7D7DD45CC01B}"/>
              </a:ext>
            </a:extLst>
          </p:cNvPr>
          <p:cNvSpPr txBox="1"/>
          <p:nvPr/>
        </p:nvSpPr>
        <p:spPr>
          <a:xfrm>
            <a:off x="10910016" y="4329200"/>
            <a:ext cx="851440" cy="341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800" b="1" dirty="0">
                <a:latin typeface="Avenir Book" panose="02000503020000020003" pitchFamily="2" charset="0"/>
              </a:rPr>
              <a:t>Exchange of knowledge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6F4E63-59F9-330C-8097-5E4647B3E368}"/>
              </a:ext>
            </a:extLst>
          </p:cNvPr>
          <p:cNvSpPr txBox="1"/>
          <p:nvPr/>
        </p:nvSpPr>
        <p:spPr>
          <a:xfrm>
            <a:off x="1872891" y="2567773"/>
            <a:ext cx="3471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5540B"/>
              </a:buClr>
              <a:buSzPct val="120000"/>
              <a:buFont typeface="Arial" panose="020B0604020202020204" pitchFamily="34" charset="0"/>
              <a:buChar char="•"/>
            </a:pPr>
            <a:r>
              <a:rPr lang="en-MX" dirty="0">
                <a:solidFill>
                  <a:srgbClr val="F5540B"/>
                </a:solidFill>
                <a:latin typeface="Avenir Book" panose="02000503020000020003" pitchFamily="2" charset="0"/>
              </a:rPr>
              <a:t>Group</a:t>
            </a:r>
            <a:r>
              <a:rPr lang="en-MX" dirty="0">
                <a:latin typeface="Avenir Book" panose="02000503020000020003" pitchFamily="2" charset="0"/>
              </a:rPr>
              <a:t>/Principal Investigator: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11D64B-02AC-1C60-C841-EADEEEE6183E}"/>
              </a:ext>
            </a:extLst>
          </p:cNvPr>
          <p:cNvSpPr txBox="1"/>
          <p:nvPr/>
        </p:nvSpPr>
        <p:spPr>
          <a:xfrm>
            <a:off x="2349370" y="1304106"/>
            <a:ext cx="59010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effectLst/>
                <a:highlight>
                  <a:srgbClr val="FFFFFF"/>
                </a:highlight>
                <a:latin typeface="Avenir Book" panose="02000503020000020003" pitchFamily="2" charset="0"/>
              </a:rPr>
              <a:t>“…MSCA Postdoctoral Fellowships </a:t>
            </a:r>
            <a:r>
              <a:rPr lang="en-US" dirty="0">
                <a:highlight>
                  <a:srgbClr val="FFFFFF"/>
                </a:highlight>
                <a:latin typeface="Avenir Book" panose="02000503020000020003" pitchFamily="2" charset="0"/>
              </a:rPr>
              <a:t>aim to foster excellence through training and </a:t>
            </a:r>
            <a:r>
              <a:rPr lang="en-US" b="1" dirty="0">
                <a:solidFill>
                  <a:srgbClr val="F5540B"/>
                </a:solidFill>
                <a:highlight>
                  <a:srgbClr val="FFFFFF"/>
                </a:highlight>
                <a:latin typeface="Avenir Book" panose="02000503020000020003" pitchFamily="2" charset="0"/>
              </a:rPr>
              <a:t>mobility</a:t>
            </a:r>
            <a:r>
              <a:rPr lang="en-US" dirty="0">
                <a:highlight>
                  <a:srgbClr val="FFFFFF"/>
                </a:highlight>
                <a:latin typeface="Avenir Book" panose="02000503020000020003" pitchFamily="2" charset="0"/>
              </a:rPr>
              <a:t>…</a:t>
            </a:r>
            <a:r>
              <a:rPr lang="en-US" b="0" i="0" dirty="0">
                <a:effectLst/>
                <a:highlight>
                  <a:srgbClr val="FFFFFF"/>
                </a:highlight>
                <a:latin typeface="Avenir Book" panose="02000503020000020003" pitchFamily="2" charset="0"/>
              </a:rPr>
              <a:t>”</a:t>
            </a:r>
            <a:endParaRPr lang="en-MX" dirty="0">
              <a:latin typeface="Avenir Book" panose="02000503020000020003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60F334-420F-AE68-F006-3D15E28610F0}"/>
              </a:ext>
            </a:extLst>
          </p:cNvPr>
          <p:cNvSpPr txBox="1"/>
          <p:nvPr/>
        </p:nvSpPr>
        <p:spPr>
          <a:xfrm>
            <a:off x="1621456" y="3700055"/>
            <a:ext cx="2070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>
                <a:srgbClr val="F5540B"/>
              </a:buClr>
              <a:buSzPct val="120000"/>
              <a:buFont typeface="Arial" panose="020B0604020202020204" pitchFamily="34" charset="0"/>
              <a:buChar char="•"/>
            </a:pPr>
            <a:r>
              <a:rPr lang="en-MX" dirty="0">
                <a:solidFill>
                  <a:srgbClr val="F5540B"/>
                </a:solidFill>
                <a:latin typeface="Avenir Book" panose="02000503020000020003" pitchFamily="2" charset="0"/>
              </a:rPr>
              <a:t>University</a:t>
            </a:r>
            <a:r>
              <a:rPr lang="en-MX" dirty="0">
                <a:latin typeface="Avenir Book" panose="02000503020000020003" pitchFamily="2" charset="0"/>
              </a:rPr>
              <a:t>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5E35B7-0A16-1337-9888-F776F4641E99}"/>
              </a:ext>
            </a:extLst>
          </p:cNvPr>
          <p:cNvSpPr txBox="1"/>
          <p:nvPr/>
        </p:nvSpPr>
        <p:spPr>
          <a:xfrm>
            <a:off x="1896019" y="6265999"/>
            <a:ext cx="2070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>
                <a:srgbClr val="F5540B"/>
              </a:buClr>
              <a:buSzPct val="120000"/>
              <a:buFont typeface="Wingdings" pitchFamily="2" charset="2"/>
              <a:buChar char="ü"/>
            </a:pPr>
            <a:r>
              <a:rPr lang="en-MX" dirty="0">
                <a:latin typeface="Avenir Book" panose="02000503020000020003" pitchFamily="2" charset="0"/>
              </a:rPr>
              <a:t>Country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EDF324-CE7A-57A9-20C0-24A49AE9DE21}"/>
              </a:ext>
            </a:extLst>
          </p:cNvPr>
          <p:cNvSpPr txBox="1"/>
          <p:nvPr/>
        </p:nvSpPr>
        <p:spPr>
          <a:xfrm>
            <a:off x="1896019" y="5792441"/>
            <a:ext cx="2070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>
                <a:srgbClr val="F5540B"/>
              </a:buClr>
              <a:buSzPct val="120000"/>
              <a:buFont typeface="Wingdings" pitchFamily="2" charset="2"/>
              <a:buChar char="ü"/>
            </a:pPr>
            <a:r>
              <a:rPr lang="en-MX" dirty="0">
                <a:latin typeface="Avenir Book" panose="02000503020000020003" pitchFamily="2" charset="0"/>
              </a:rPr>
              <a:t>Future/CV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6F32AD-EBFC-4520-51AA-EB9960FF304A}"/>
              </a:ext>
            </a:extLst>
          </p:cNvPr>
          <p:cNvSpPr txBox="1"/>
          <p:nvPr/>
        </p:nvSpPr>
        <p:spPr>
          <a:xfrm>
            <a:off x="5289286" y="2550429"/>
            <a:ext cx="55653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MX" dirty="0">
                <a:latin typeface="Avenir Book" panose="02000503020000020003" pitchFamily="2" charset="0"/>
              </a:rPr>
              <a:t>How is the group? What are the skills you can learn and exchange? Can you collaborate within the group?</a:t>
            </a:r>
            <a:endParaRPr lang="en-MX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C38A8C-7DB7-336D-ABA6-D32272864080}"/>
              </a:ext>
            </a:extLst>
          </p:cNvPr>
          <p:cNvSpPr txBox="1"/>
          <p:nvPr/>
        </p:nvSpPr>
        <p:spPr>
          <a:xfrm>
            <a:off x="1835973" y="5149948"/>
            <a:ext cx="26351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Clr>
                <a:srgbClr val="F5540B"/>
              </a:buClr>
              <a:buSzPct val="120000"/>
              <a:buFont typeface="Wingdings" pitchFamily="2" charset="2"/>
              <a:buChar char="ü"/>
            </a:pPr>
            <a:r>
              <a:rPr lang="en-MX" dirty="0">
                <a:latin typeface="Avenir Book" panose="02000503020000020003" pitchFamily="2" charset="0"/>
              </a:rPr>
              <a:t>Independence to develop a project </a:t>
            </a:r>
            <a:endParaRPr lang="en-MX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266C5A-7FB6-07EC-D840-CB4DFDA33F50}"/>
              </a:ext>
            </a:extLst>
          </p:cNvPr>
          <p:cNvSpPr txBox="1"/>
          <p:nvPr/>
        </p:nvSpPr>
        <p:spPr>
          <a:xfrm>
            <a:off x="33888" y="5182532"/>
            <a:ext cx="15875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X" dirty="0">
                <a:solidFill>
                  <a:srgbClr val="F5540B"/>
                </a:solidFill>
                <a:latin typeface="Avenir Book" panose="02000503020000020003" pitchFamily="2" charset="0"/>
              </a:rPr>
              <a:t>Advantages</a:t>
            </a:r>
          </a:p>
          <a:p>
            <a:pPr algn="ctr"/>
            <a:r>
              <a:rPr lang="en-US" dirty="0">
                <a:solidFill>
                  <a:srgbClr val="F5540B"/>
                </a:solidFill>
                <a:latin typeface="Avenir Book" panose="02000503020000020003" pitchFamily="2" charset="0"/>
              </a:rPr>
              <a:t>o</a:t>
            </a:r>
            <a:r>
              <a:rPr lang="en-MX" dirty="0">
                <a:solidFill>
                  <a:srgbClr val="F5540B"/>
                </a:solidFill>
                <a:latin typeface="Avenir Book" panose="02000503020000020003" pitchFamily="2" charset="0"/>
              </a:rPr>
              <a:t>f MSCA</a:t>
            </a:r>
            <a:endParaRPr lang="en-MX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7300652-CF66-557E-70A5-35F428B1E1AA}"/>
              </a:ext>
            </a:extLst>
          </p:cNvPr>
          <p:cNvSpPr txBox="1"/>
          <p:nvPr/>
        </p:nvSpPr>
        <p:spPr>
          <a:xfrm>
            <a:off x="3395399" y="3705972"/>
            <a:ext cx="16646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X" dirty="0">
                <a:latin typeface="Avenir Book" panose="02000503020000020003" pitchFamily="2" charset="0"/>
              </a:rPr>
              <a:t>Infrastructure </a:t>
            </a:r>
            <a:endParaRPr lang="en-MX" dirty="0"/>
          </a:p>
        </p:txBody>
      </p:sp>
      <p:pic>
        <p:nvPicPr>
          <p:cNvPr id="2050" name="Picture 2" descr="CIVIS - A European Civic University – Home">
            <a:extLst>
              <a:ext uri="{FF2B5EF4-FFF2-40B4-BE49-F238E27FC236}">
                <a16:creationId xmlns:a16="http://schemas.microsoft.com/office/drawing/2014/main" id="{62EAF534-0639-5405-5940-38D331A0E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390" y="3430741"/>
            <a:ext cx="2354126" cy="182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F309F7A-C6FE-CA83-7162-6AF2B85BD7C8}"/>
              </a:ext>
            </a:extLst>
          </p:cNvPr>
          <p:cNvCxnSpPr>
            <a:cxnSpLocks/>
          </p:cNvCxnSpPr>
          <p:nvPr/>
        </p:nvCxnSpPr>
        <p:spPr>
          <a:xfrm flipV="1">
            <a:off x="3548551" y="4023162"/>
            <a:ext cx="424016" cy="451862"/>
          </a:xfrm>
          <a:prstGeom prst="straightConnector1">
            <a:avLst/>
          </a:prstGeom>
          <a:ln w="28575">
            <a:solidFill>
              <a:srgbClr val="F5540B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724224A-FE0D-8F8A-ED53-A693796F6E2A}"/>
              </a:ext>
            </a:extLst>
          </p:cNvPr>
          <p:cNvCxnSpPr>
            <a:cxnSpLocks/>
          </p:cNvCxnSpPr>
          <p:nvPr/>
        </p:nvCxnSpPr>
        <p:spPr>
          <a:xfrm flipH="1" flipV="1">
            <a:off x="4105304" y="4023162"/>
            <a:ext cx="365851" cy="451862"/>
          </a:xfrm>
          <a:prstGeom prst="straightConnector1">
            <a:avLst/>
          </a:prstGeom>
          <a:ln w="28575">
            <a:solidFill>
              <a:srgbClr val="F5540B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FFE4C4A-9764-1CB8-3C79-69620AFE1118}"/>
              </a:ext>
            </a:extLst>
          </p:cNvPr>
          <p:cNvSpPr txBox="1"/>
          <p:nvPr/>
        </p:nvSpPr>
        <p:spPr>
          <a:xfrm>
            <a:off x="4042040" y="4445876"/>
            <a:ext cx="1247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5540B"/>
              </a:buClr>
              <a:buSzPct val="120000"/>
            </a:pPr>
            <a:r>
              <a:rPr lang="en-MX" dirty="0">
                <a:latin typeface="Avenir Book" panose="02000503020000020003" pitchFamily="2" charset="0"/>
              </a:rPr>
              <a:t>Soft skills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A6DF1AC-93BC-0996-C896-4E341CFA7E37}"/>
              </a:ext>
            </a:extLst>
          </p:cNvPr>
          <p:cNvSpPr txBox="1"/>
          <p:nvPr/>
        </p:nvSpPr>
        <p:spPr>
          <a:xfrm>
            <a:off x="2740454" y="4445876"/>
            <a:ext cx="1247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5540B"/>
              </a:buClr>
              <a:buSzPct val="120000"/>
            </a:pPr>
            <a:r>
              <a:rPr lang="en-MX" dirty="0">
                <a:latin typeface="Avenir Book" panose="02000503020000020003" pitchFamily="2" charset="0"/>
              </a:rPr>
              <a:t>Hard skills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DABE995-D8E1-A7BC-DDEE-2A475DF2EEDB}"/>
              </a:ext>
            </a:extLst>
          </p:cNvPr>
          <p:cNvGrpSpPr/>
          <p:nvPr/>
        </p:nvGrpSpPr>
        <p:grpSpPr>
          <a:xfrm>
            <a:off x="8111787" y="1002242"/>
            <a:ext cx="1996336" cy="1532814"/>
            <a:chOff x="8111787" y="1002242"/>
            <a:chExt cx="1996336" cy="1532814"/>
          </a:xfrm>
        </p:grpSpPr>
        <p:pic>
          <p:nvPicPr>
            <p:cNvPr id="4" name="Picture 3" descr="A map of europe with different colored countries/regions&#10;&#10;Description automatically generated">
              <a:extLst>
                <a:ext uri="{FF2B5EF4-FFF2-40B4-BE49-F238E27FC236}">
                  <a16:creationId xmlns:a16="http://schemas.microsoft.com/office/drawing/2014/main" id="{4F1E72BF-D335-192E-1DB2-09E26D4872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07" t="55646" r="40249" b="3723"/>
            <a:stretch/>
          </p:blipFill>
          <p:spPr>
            <a:xfrm>
              <a:off x="8111787" y="1059540"/>
              <a:ext cx="1896307" cy="1475516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E995E27-DB0A-83B7-1E40-E7F58315325D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9110641" y="1393489"/>
              <a:ext cx="450899" cy="148555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F5540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64F8809-97BE-4F85-483C-8ECF93735104}"/>
                </a:ext>
              </a:extLst>
            </p:cNvPr>
            <p:cNvSpPr txBox="1"/>
            <p:nvPr/>
          </p:nvSpPr>
          <p:spPr>
            <a:xfrm>
              <a:off x="9246568" y="1002242"/>
              <a:ext cx="53098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MX" sz="1400" dirty="0">
                  <a:latin typeface="Avenir Book" panose="02000503020000020003" pitchFamily="2" charset="0"/>
                </a:rPr>
                <a:t>NL</a:t>
              </a:r>
              <a:endParaRPr lang="en-MX" sz="1400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8ADFF4B-BDC8-71FC-EB13-A267BD0C0F4D}"/>
                </a:ext>
              </a:extLst>
            </p:cNvPr>
            <p:cNvSpPr txBox="1"/>
            <p:nvPr/>
          </p:nvSpPr>
          <p:spPr>
            <a:xfrm>
              <a:off x="9577136" y="1542377"/>
              <a:ext cx="53098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MX" sz="1400" dirty="0">
                  <a:latin typeface="Avenir Book" panose="02000503020000020003" pitchFamily="2" charset="0"/>
                </a:rPr>
                <a:t>IT</a:t>
              </a:r>
              <a:endParaRPr lang="en-MX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21406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2" grpId="0"/>
      <p:bldP spid="23" grpId="0"/>
      <p:bldP spid="24" grpId="0"/>
      <p:bldP spid="26" grpId="0"/>
      <p:bldP spid="28" grpId="0"/>
      <p:bldP spid="31" grpId="0"/>
      <p:bldP spid="32" grpId="0"/>
      <p:bldP spid="41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F1407BF-4BF4-CF64-78C8-46F5C19EF089}"/>
              </a:ext>
            </a:extLst>
          </p:cNvPr>
          <p:cNvSpPr txBox="1"/>
          <p:nvPr/>
        </p:nvSpPr>
        <p:spPr>
          <a:xfrm>
            <a:off x="246324" y="215995"/>
            <a:ext cx="11461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X" sz="3200" dirty="0">
                <a:latin typeface="Avenir Book" panose="02000503020000020003" pitchFamily="2" charset="0"/>
              </a:rPr>
              <a:t>Writing the MSCA project (some of the important things IMO)</a:t>
            </a:r>
          </a:p>
        </p:txBody>
      </p:sp>
      <p:pic>
        <p:nvPicPr>
          <p:cNvPr id="36" name="Picture 8" descr="MSCA">
            <a:extLst>
              <a:ext uri="{FF2B5EF4-FFF2-40B4-BE49-F238E27FC236}">
                <a16:creationId xmlns:a16="http://schemas.microsoft.com/office/drawing/2014/main" id="{A51BD158-BB3B-0CB6-058F-BBACD81BB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801" y="4751752"/>
            <a:ext cx="1000131" cy="9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665" name="Group 26664">
            <a:extLst>
              <a:ext uri="{FF2B5EF4-FFF2-40B4-BE49-F238E27FC236}">
                <a16:creationId xmlns:a16="http://schemas.microsoft.com/office/drawing/2014/main" id="{A864D39D-9E6F-8E25-663C-E24C2D5EC22E}"/>
              </a:ext>
            </a:extLst>
          </p:cNvPr>
          <p:cNvGrpSpPr/>
          <p:nvPr/>
        </p:nvGrpSpPr>
        <p:grpSpPr>
          <a:xfrm>
            <a:off x="7215448" y="5353703"/>
            <a:ext cx="740352" cy="1044224"/>
            <a:chOff x="2598673" y="3398307"/>
            <a:chExt cx="1535087" cy="2165151"/>
          </a:xfrm>
        </p:grpSpPr>
        <p:grpSp>
          <p:nvGrpSpPr>
            <p:cNvPr id="26648" name="Group 26647">
              <a:extLst>
                <a:ext uri="{FF2B5EF4-FFF2-40B4-BE49-F238E27FC236}">
                  <a16:creationId xmlns:a16="http://schemas.microsoft.com/office/drawing/2014/main" id="{7528EBD6-CCC2-6FD6-D54E-A548E7EA960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98673" y="3398307"/>
              <a:ext cx="1535087" cy="2165151"/>
              <a:chOff x="1043928" y="4359283"/>
              <a:chExt cx="760734" cy="1072969"/>
            </a:xfrm>
          </p:grpSpPr>
          <p:sp>
            <p:nvSpPr>
              <p:cNvPr id="26649" name="Oval 26648">
                <a:extLst>
                  <a:ext uri="{FF2B5EF4-FFF2-40B4-BE49-F238E27FC236}">
                    <a16:creationId xmlns:a16="http://schemas.microsoft.com/office/drawing/2014/main" id="{68373E16-8CCC-0F67-E484-A30F40BCC4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43928" y="4359283"/>
                <a:ext cx="760734" cy="760734"/>
              </a:xfrm>
              <a:prstGeom prst="ellipse">
                <a:avLst/>
              </a:prstGeom>
              <a:noFill/>
              <a:ln>
                <a:solidFill>
                  <a:srgbClr val="FABF0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dirty="0"/>
              </a:p>
            </p:txBody>
          </p:sp>
          <p:grpSp>
            <p:nvGrpSpPr>
              <p:cNvPr id="26650" name="Group 26649">
                <a:extLst>
                  <a:ext uri="{FF2B5EF4-FFF2-40B4-BE49-F238E27FC236}">
                    <a16:creationId xmlns:a16="http://schemas.microsoft.com/office/drawing/2014/main" id="{23227534-C442-E9B1-78A9-8D89AE4EA78E}"/>
                  </a:ext>
                </a:extLst>
              </p:cNvPr>
              <p:cNvGrpSpPr/>
              <p:nvPr/>
            </p:nvGrpSpPr>
            <p:grpSpPr>
              <a:xfrm>
                <a:off x="1089874" y="4405228"/>
                <a:ext cx="668843" cy="1027024"/>
                <a:chOff x="5404129" y="5196850"/>
                <a:chExt cx="668843" cy="1027024"/>
              </a:xfrm>
            </p:grpSpPr>
            <p:sp>
              <p:nvSpPr>
                <p:cNvPr id="26651" name="Oval 26650">
                  <a:extLst>
                    <a:ext uri="{FF2B5EF4-FFF2-40B4-BE49-F238E27FC236}">
                      <a16:creationId xmlns:a16="http://schemas.microsoft.com/office/drawing/2014/main" id="{10D8EE18-5D99-D9DA-A3E4-15471045A1F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04129" y="5196850"/>
                  <a:ext cx="668843" cy="668843"/>
                </a:xfrm>
                <a:prstGeom prst="ellipse">
                  <a:avLst/>
                </a:prstGeom>
                <a:solidFill>
                  <a:srgbClr val="FABF0D"/>
                </a:solidFill>
                <a:ln>
                  <a:solidFill>
                    <a:srgbClr val="FABF0D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MX" sz="140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26652" name="TextBox 26651">
                  <a:extLst>
                    <a:ext uri="{FF2B5EF4-FFF2-40B4-BE49-F238E27FC236}">
                      <a16:creationId xmlns:a16="http://schemas.microsoft.com/office/drawing/2014/main" id="{220064F1-7F2B-B0EB-F6D5-97B39B4F690F}"/>
                    </a:ext>
                  </a:extLst>
                </p:cNvPr>
                <p:cNvSpPr txBox="1"/>
                <p:nvPr/>
              </p:nvSpPr>
              <p:spPr>
                <a:xfrm>
                  <a:off x="5542891" y="6002499"/>
                  <a:ext cx="468309" cy="221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MX" sz="800" dirty="0">
                      <a:latin typeface="Avenir Book" panose="02000503020000020003" pitchFamily="2" charset="0"/>
                    </a:rPr>
                    <a:t>Place</a:t>
                  </a:r>
                </a:p>
              </p:txBody>
            </p:sp>
          </p:grpSp>
        </p:grpSp>
        <p:pic>
          <p:nvPicPr>
            <p:cNvPr id="26663" name="Picture 26662" descr="A map of europe with red borders&#10;&#10;Description automatically generated">
              <a:extLst>
                <a:ext uri="{FF2B5EF4-FFF2-40B4-BE49-F238E27FC236}">
                  <a16:creationId xmlns:a16="http://schemas.microsoft.com/office/drawing/2014/main" id="{54F3824E-CB42-46B6-2656-C8B46318A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998" y="3684207"/>
              <a:ext cx="963250" cy="963250"/>
            </a:xfrm>
            <a:prstGeom prst="rect">
              <a:avLst/>
            </a:prstGeom>
          </p:spPr>
        </p:pic>
        <p:pic>
          <p:nvPicPr>
            <p:cNvPr id="26664" name="Graphic 26663" descr="Marker with solid fill">
              <a:extLst>
                <a:ext uri="{FF2B5EF4-FFF2-40B4-BE49-F238E27FC236}">
                  <a16:creationId xmlns:a16="http://schemas.microsoft.com/office/drawing/2014/main" id="{AC3F87D1-2BCC-8791-51F5-3FAC9BE51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44283" y="5063664"/>
              <a:ext cx="418962" cy="418962"/>
            </a:xfrm>
            <a:prstGeom prst="rect">
              <a:avLst/>
            </a:prstGeom>
          </p:spPr>
        </p:pic>
      </p:grpSp>
      <p:grpSp>
        <p:nvGrpSpPr>
          <p:cNvPr id="26673" name="Group 26672">
            <a:extLst>
              <a:ext uri="{FF2B5EF4-FFF2-40B4-BE49-F238E27FC236}">
                <a16:creationId xmlns:a16="http://schemas.microsoft.com/office/drawing/2014/main" id="{F63500F6-8136-B4FD-A03B-21073B8A9DFE}"/>
              </a:ext>
            </a:extLst>
          </p:cNvPr>
          <p:cNvGrpSpPr/>
          <p:nvPr/>
        </p:nvGrpSpPr>
        <p:grpSpPr>
          <a:xfrm>
            <a:off x="10169664" y="4174606"/>
            <a:ext cx="1591792" cy="983834"/>
            <a:chOff x="9029243" y="1936379"/>
            <a:chExt cx="3300509" cy="2039935"/>
          </a:xfrm>
        </p:grpSpPr>
        <p:grpSp>
          <p:nvGrpSpPr>
            <p:cNvPr id="26658" name="Group 26657">
              <a:extLst>
                <a:ext uri="{FF2B5EF4-FFF2-40B4-BE49-F238E27FC236}">
                  <a16:creationId xmlns:a16="http://schemas.microsoft.com/office/drawing/2014/main" id="{603108D0-2DC7-9E59-ADAC-D11BF8E0FE0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29243" y="1936379"/>
              <a:ext cx="1535087" cy="2039935"/>
              <a:chOff x="1043928" y="4359283"/>
              <a:chExt cx="760734" cy="1010919"/>
            </a:xfrm>
          </p:grpSpPr>
          <p:sp>
            <p:nvSpPr>
              <p:cNvPr id="26659" name="Oval 26658">
                <a:extLst>
                  <a:ext uri="{FF2B5EF4-FFF2-40B4-BE49-F238E27FC236}">
                    <a16:creationId xmlns:a16="http://schemas.microsoft.com/office/drawing/2014/main" id="{44C1A42C-9D78-B913-BC6C-97BF7D1071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43928" y="4359283"/>
                <a:ext cx="760734" cy="760734"/>
              </a:xfrm>
              <a:prstGeom prst="ellipse">
                <a:avLst/>
              </a:prstGeom>
              <a:noFill/>
              <a:ln>
                <a:solidFill>
                  <a:srgbClr val="F5540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dirty="0"/>
              </a:p>
            </p:txBody>
          </p:sp>
          <p:grpSp>
            <p:nvGrpSpPr>
              <p:cNvPr id="26660" name="Group 26659">
                <a:extLst>
                  <a:ext uri="{FF2B5EF4-FFF2-40B4-BE49-F238E27FC236}">
                    <a16:creationId xmlns:a16="http://schemas.microsoft.com/office/drawing/2014/main" id="{47EC1872-C96C-32EB-60FB-C663CDEE29B1}"/>
                  </a:ext>
                </a:extLst>
              </p:cNvPr>
              <p:cNvGrpSpPr/>
              <p:nvPr/>
            </p:nvGrpSpPr>
            <p:grpSpPr>
              <a:xfrm>
                <a:off x="1089874" y="4405229"/>
                <a:ext cx="668843" cy="964973"/>
                <a:chOff x="5404129" y="5196851"/>
                <a:chExt cx="668843" cy="964973"/>
              </a:xfrm>
            </p:grpSpPr>
            <p:sp>
              <p:nvSpPr>
                <p:cNvPr id="26661" name="Oval 26660">
                  <a:extLst>
                    <a:ext uri="{FF2B5EF4-FFF2-40B4-BE49-F238E27FC236}">
                      <a16:creationId xmlns:a16="http://schemas.microsoft.com/office/drawing/2014/main" id="{D0F1D63F-62C8-B619-3F3B-B248D98BE81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04129" y="5196851"/>
                  <a:ext cx="668843" cy="668843"/>
                </a:xfrm>
                <a:prstGeom prst="ellipse">
                  <a:avLst/>
                </a:prstGeom>
                <a:solidFill>
                  <a:srgbClr val="F5540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MX" sz="140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26662" name="TextBox 26661">
                  <a:extLst>
                    <a:ext uri="{FF2B5EF4-FFF2-40B4-BE49-F238E27FC236}">
                      <a16:creationId xmlns:a16="http://schemas.microsoft.com/office/drawing/2014/main" id="{A4319C26-F3C6-C941-7B35-1892D91622B1}"/>
                    </a:ext>
                  </a:extLst>
                </p:cNvPr>
                <p:cNvSpPr txBox="1"/>
                <p:nvPr/>
              </p:nvSpPr>
              <p:spPr>
                <a:xfrm>
                  <a:off x="5561806" y="5940449"/>
                  <a:ext cx="422790" cy="2213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MX" sz="800" dirty="0">
                      <a:latin typeface="Avenir Book" panose="02000503020000020003" pitchFamily="2" charset="0"/>
                    </a:rPr>
                    <a:t>Idea</a:t>
                  </a:r>
                </a:p>
              </p:txBody>
            </p:sp>
          </p:grpSp>
        </p:grpSp>
        <p:pic>
          <p:nvPicPr>
            <p:cNvPr id="26669" name="Graphic 26668" descr="Lights On with solid fill">
              <a:extLst>
                <a:ext uri="{FF2B5EF4-FFF2-40B4-BE49-F238E27FC236}">
                  <a16:creationId xmlns:a16="http://schemas.microsoft.com/office/drawing/2014/main" id="{7DEFA0EA-D3C4-DD08-7AE8-2F46E3E62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339586" y="2230116"/>
              <a:ext cx="914400" cy="914400"/>
            </a:xfrm>
            <a:prstGeom prst="rect">
              <a:avLst/>
            </a:prstGeom>
          </p:spPr>
        </p:pic>
        <p:sp>
          <p:nvSpPr>
            <p:cNvPr id="26670" name="TextBox 26669">
              <a:extLst>
                <a:ext uri="{FF2B5EF4-FFF2-40B4-BE49-F238E27FC236}">
                  <a16:creationId xmlns:a16="http://schemas.microsoft.com/office/drawing/2014/main" id="{BC7F1F52-E174-2DC8-BA21-7D7DD45CC01B}"/>
                </a:ext>
              </a:extLst>
            </p:cNvPr>
            <p:cNvSpPr txBox="1"/>
            <p:nvPr/>
          </p:nvSpPr>
          <p:spPr>
            <a:xfrm>
              <a:off x="10564330" y="2256923"/>
              <a:ext cx="17654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MX" sz="800" b="1" dirty="0">
                  <a:latin typeface="Avenir Book" panose="02000503020000020003" pitchFamily="2" charset="0"/>
                </a:rPr>
                <a:t>Exchange of knowledge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754B140-5E6B-DA65-DB22-FEEF81BC77A3}"/>
              </a:ext>
            </a:extLst>
          </p:cNvPr>
          <p:cNvGrpSpPr/>
          <p:nvPr/>
        </p:nvGrpSpPr>
        <p:grpSpPr>
          <a:xfrm>
            <a:off x="387386" y="1059002"/>
            <a:ext cx="1535087" cy="2018234"/>
            <a:chOff x="2845996" y="997835"/>
            <a:chExt cx="1535087" cy="201823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341299F-495E-C2DF-6B73-C875D4C120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45996" y="997835"/>
              <a:ext cx="1535087" cy="1535087"/>
            </a:xfrm>
            <a:prstGeom prst="ellipse">
              <a:avLst/>
            </a:prstGeom>
            <a:noFill/>
            <a:ln>
              <a:solidFill>
                <a:srgbClr val="F502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EE0EC89-5E65-92AB-9A84-28A10D01E42F}"/>
                </a:ext>
              </a:extLst>
            </p:cNvPr>
            <p:cNvGrpSpPr/>
            <p:nvPr/>
          </p:nvGrpSpPr>
          <p:grpSpPr>
            <a:xfrm>
              <a:off x="2938709" y="1090547"/>
              <a:ext cx="1349660" cy="1925522"/>
              <a:chOff x="5404129" y="5196851"/>
              <a:chExt cx="668843" cy="954220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298AE1C-8F7B-EA27-4110-32C56D1DF4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04129" y="5196851"/>
                <a:ext cx="668843" cy="668843"/>
              </a:xfrm>
              <a:prstGeom prst="ellipse">
                <a:avLst/>
              </a:prstGeom>
              <a:solidFill>
                <a:srgbClr val="F5026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sz="1400" dirty="0">
                  <a:solidFill>
                    <a:schemeClr val="bg1"/>
                  </a:solidFill>
                  <a:latin typeface="Avenir Next" panose="020B0503020202020204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C944A26-1E4A-328F-8BE7-BAD8B8DBC112}"/>
                  </a:ext>
                </a:extLst>
              </p:cNvPr>
              <p:cNvSpPr txBox="1"/>
              <p:nvPr/>
            </p:nvSpPr>
            <p:spPr>
              <a:xfrm>
                <a:off x="5547315" y="5952791"/>
                <a:ext cx="369992" cy="198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MX" sz="2000" dirty="0">
                    <a:latin typeface="Avenir Book" panose="02000503020000020003" pitchFamily="2" charset="0"/>
                  </a:rPr>
                  <a:t>Time</a:t>
                </a:r>
              </a:p>
            </p:txBody>
          </p:sp>
        </p:grpSp>
        <p:pic>
          <p:nvPicPr>
            <p:cNvPr id="6" name="Graphic 5" descr="Hourglass Finished outline">
              <a:extLst>
                <a:ext uri="{FF2B5EF4-FFF2-40B4-BE49-F238E27FC236}">
                  <a16:creationId xmlns:a16="http://schemas.microsoft.com/office/drawing/2014/main" id="{2A6E2871-4A87-8F86-6588-0BC7BE932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143748" y="1318376"/>
              <a:ext cx="914400" cy="9144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A844BA4-15CC-ED40-EC10-10B13A304003}"/>
              </a:ext>
            </a:extLst>
          </p:cNvPr>
          <p:cNvSpPr txBox="1"/>
          <p:nvPr/>
        </p:nvSpPr>
        <p:spPr>
          <a:xfrm>
            <a:off x="2656923" y="1379543"/>
            <a:ext cx="2790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i="0" dirty="0">
                <a:effectLst/>
                <a:highlight>
                  <a:srgbClr val="FFFFFF"/>
                </a:highlight>
                <a:latin typeface="Avenir Book" panose="02000503020000020003" pitchFamily="2" charset="0"/>
              </a:rPr>
              <a:t>Deadline </a:t>
            </a:r>
            <a:r>
              <a:rPr lang="en-US" i="0" dirty="0">
                <a:solidFill>
                  <a:srgbClr val="F5540B"/>
                </a:solidFill>
                <a:effectLst/>
                <a:highlight>
                  <a:srgbClr val="FFFFFF"/>
                </a:highlight>
                <a:latin typeface="Avenir Book" panose="02000503020000020003" pitchFamily="2" charset="0"/>
              </a:rPr>
              <a:t>11 Sep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321223-5915-8D6A-E5BC-45DA3E1DE754}"/>
              </a:ext>
            </a:extLst>
          </p:cNvPr>
          <p:cNvSpPr txBox="1"/>
          <p:nvPr/>
        </p:nvSpPr>
        <p:spPr>
          <a:xfrm>
            <a:off x="2339667" y="1835861"/>
            <a:ext cx="3108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5540B"/>
              </a:buClr>
              <a:buSzPct val="120000"/>
              <a:buFont typeface="Arial" panose="020B0604020202020204" pitchFamily="34" charset="0"/>
              <a:buChar char="•"/>
            </a:pPr>
            <a:r>
              <a:rPr lang="en-MX" dirty="0">
                <a:solidFill>
                  <a:srgbClr val="F5540B"/>
                </a:solidFill>
                <a:latin typeface="Avenir Book" panose="02000503020000020003" pitchFamily="2" charset="0"/>
              </a:rPr>
              <a:t>Take your time </a:t>
            </a:r>
            <a:r>
              <a:rPr lang="en-MX" dirty="0">
                <a:latin typeface="Avenir Book" panose="02000503020000020003" pitchFamily="2" charset="0"/>
              </a:rPr>
              <a:t>to write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D9A873-04A7-38B4-45E0-F9475B3DAA37}"/>
              </a:ext>
            </a:extLst>
          </p:cNvPr>
          <p:cNvSpPr txBox="1"/>
          <p:nvPr/>
        </p:nvSpPr>
        <p:spPr>
          <a:xfrm>
            <a:off x="2339666" y="2327648"/>
            <a:ext cx="3108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5540B"/>
              </a:buClr>
              <a:buSzPct val="120000"/>
              <a:buFont typeface="Arial" panose="020B0604020202020204" pitchFamily="34" charset="0"/>
              <a:buChar char="•"/>
            </a:pPr>
            <a:r>
              <a:rPr lang="en-MX" dirty="0">
                <a:latin typeface="Avenir Book" panose="02000503020000020003" pitchFamily="2" charset="0"/>
              </a:rPr>
              <a:t>Follow and answer </a:t>
            </a:r>
            <a:r>
              <a:rPr lang="en-MX" dirty="0">
                <a:solidFill>
                  <a:srgbClr val="F5540B"/>
                </a:solidFill>
                <a:latin typeface="Avenir Book" panose="02000503020000020003" pitchFamily="2" charset="0"/>
              </a:rPr>
              <a:t>ALL</a:t>
            </a:r>
            <a:r>
              <a:rPr lang="en-MX" dirty="0">
                <a:latin typeface="Avenir Book" panose="02000503020000020003" pitchFamily="2" charset="0"/>
              </a:rPr>
              <a:t> the points of the call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2196E7D-D2DD-150C-A712-CE8F2EB67B5F}"/>
              </a:ext>
            </a:extLst>
          </p:cNvPr>
          <p:cNvSpPr>
            <a:spLocks noChangeAspect="1"/>
          </p:cNvSpPr>
          <p:nvPr/>
        </p:nvSpPr>
        <p:spPr>
          <a:xfrm rot="15689147">
            <a:off x="4628394" y="2116122"/>
            <a:ext cx="863531" cy="914970"/>
          </a:xfrm>
          <a:custGeom>
            <a:avLst/>
            <a:gdLst>
              <a:gd name="connsiteX0" fmla="*/ 1200921 w 1344275"/>
              <a:gd name="connsiteY0" fmla="*/ 143229 h 1343986"/>
              <a:gd name="connsiteX1" fmla="*/ 497376 w 1344275"/>
              <a:gd name="connsiteY1" fmla="*/ 148214 h 1343986"/>
              <a:gd name="connsiteX2" fmla="*/ 485560 w 1344275"/>
              <a:gd name="connsiteY2" fmla="*/ 834367 h 1343986"/>
              <a:gd name="connsiteX3" fmla="*/ 414178 w 1344275"/>
              <a:gd name="connsiteY3" fmla="*/ 905748 h 1343986"/>
              <a:gd name="connsiteX4" fmla="*/ 268704 w 1344275"/>
              <a:gd name="connsiteY4" fmla="*/ 905646 h 1343986"/>
              <a:gd name="connsiteX5" fmla="*/ 27523 w 1344275"/>
              <a:gd name="connsiteY5" fmla="*/ 1147204 h 1343986"/>
              <a:gd name="connsiteX6" fmla="*/ 590 w 1344275"/>
              <a:gd name="connsiteY6" fmla="*/ 1225431 h 1343986"/>
              <a:gd name="connsiteX7" fmla="*/ 128514 w 1344275"/>
              <a:gd name="connsiteY7" fmla="*/ 1343971 h 1343986"/>
              <a:gd name="connsiteX8" fmla="*/ 197357 w 1344275"/>
              <a:gd name="connsiteY8" fmla="*/ 1316523 h 1343986"/>
              <a:gd name="connsiteX9" fmla="*/ 438435 w 1344275"/>
              <a:gd name="connsiteY9" fmla="*/ 1075033 h 1343986"/>
              <a:gd name="connsiteX10" fmla="*/ 465368 w 1344275"/>
              <a:gd name="connsiteY10" fmla="*/ 996824 h 1343986"/>
              <a:gd name="connsiteX11" fmla="*/ 438315 w 1344275"/>
              <a:gd name="connsiteY11" fmla="*/ 929920 h 1343986"/>
              <a:gd name="connsiteX12" fmla="*/ 509714 w 1344275"/>
              <a:gd name="connsiteY12" fmla="*/ 858538 h 1343986"/>
              <a:gd name="connsiteX13" fmla="*/ 1212684 w 1344275"/>
              <a:gd name="connsiteY13" fmla="*/ 829702 h 1343986"/>
              <a:gd name="connsiteX14" fmla="*/ 1200921 w 1344275"/>
              <a:gd name="connsiteY14" fmla="*/ 143229 h 1343986"/>
              <a:gd name="connsiteX15" fmla="*/ 414161 w 1344275"/>
              <a:gd name="connsiteY15" fmla="*/ 1050794 h 1343986"/>
              <a:gd name="connsiteX16" fmla="*/ 173014 w 1344275"/>
              <a:gd name="connsiteY16" fmla="*/ 1292352 h 1343986"/>
              <a:gd name="connsiteX17" fmla="*/ 63222 w 1344275"/>
              <a:gd name="connsiteY17" fmla="*/ 1281081 h 1343986"/>
              <a:gd name="connsiteX18" fmla="*/ 34659 w 1344275"/>
              <a:gd name="connsiteY18" fmla="*/ 1222480 h 1343986"/>
              <a:gd name="connsiteX19" fmla="*/ 51694 w 1344275"/>
              <a:gd name="connsiteY19" fmla="*/ 1171444 h 1343986"/>
              <a:gd name="connsiteX20" fmla="*/ 292858 w 1344275"/>
              <a:gd name="connsiteY20" fmla="*/ 929885 h 1343986"/>
              <a:gd name="connsiteX21" fmla="*/ 337461 w 1344275"/>
              <a:gd name="connsiteY21" fmla="*/ 912439 h 1343986"/>
              <a:gd name="connsiteX22" fmla="*/ 402650 w 1344275"/>
              <a:gd name="connsiteY22" fmla="*/ 941156 h 1343986"/>
              <a:gd name="connsiteX23" fmla="*/ 431196 w 1344275"/>
              <a:gd name="connsiteY23" fmla="*/ 999775 h 1343986"/>
              <a:gd name="connsiteX24" fmla="*/ 414161 w 1344275"/>
              <a:gd name="connsiteY24" fmla="*/ 1050794 h 1343986"/>
              <a:gd name="connsiteX25" fmla="*/ 1176561 w 1344275"/>
              <a:gd name="connsiteY25" fmla="*/ 822461 h 1343986"/>
              <a:gd name="connsiteX26" fmla="*/ 521520 w 1344275"/>
              <a:gd name="connsiteY26" fmla="*/ 822430 h 1343986"/>
              <a:gd name="connsiteX27" fmla="*/ 521551 w 1344275"/>
              <a:gd name="connsiteY27" fmla="*/ 167391 h 1343986"/>
              <a:gd name="connsiteX28" fmla="*/ 1176592 w 1344275"/>
              <a:gd name="connsiteY28" fmla="*/ 167421 h 1343986"/>
              <a:gd name="connsiteX29" fmla="*/ 1312239 w 1344275"/>
              <a:gd name="connsiteY29" fmla="*/ 494939 h 1343986"/>
              <a:gd name="connsiteX30" fmla="*/ 1176561 w 1344275"/>
              <a:gd name="connsiteY30" fmla="*/ 822461 h 134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344275" h="1343986">
                <a:moveTo>
                  <a:pt x="1200921" y="143229"/>
                </a:moveTo>
                <a:cubicBezTo>
                  <a:pt x="1005265" y="-49673"/>
                  <a:pt x="690278" y="-47441"/>
                  <a:pt x="497376" y="148214"/>
                </a:cubicBezTo>
                <a:cubicBezTo>
                  <a:pt x="311074" y="337177"/>
                  <a:pt x="305874" y="639101"/>
                  <a:pt x="485560" y="834367"/>
                </a:cubicBezTo>
                <a:lnTo>
                  <a:pt x="414178" y="905748"/>
                </a:lnTo>
                <a:cubicBezTo>
                  <a:pt x="367963" y="869723"/>
                  <a:pt x="305622" y="868659"/>
                  <a:pt x="268704" y="905646"/>
                </a:cubicBezTo>
                <a:lnTo>
                  <a:pt x="27523" y="1147204"/>
                </a:lnTo>
                <a:cubicBezTo>
                  <a:pt x="7281" y="1167929"/>
                  <a:pt x="-2603" y="1196638"/>
                  <a:pt x="590" y="1225431"/>
                </a:cubicBezTo>
                <a:cubicBezTo>
                  <a:pt x="7801" y="1291268"/>
                  <a:pt x="62320" y="1341788"/>
                  <a:pt x="128514" y="1343971"/>
                </a:cubicBezTo>
                <a:cubicBezTo>
                  <a:pt x="154216" y="1344429"/>
                  <a:pt x="179022" y="1334538"/>
                  <a:pt x="197357" y="1316523"/>
                </a:cubicBezTo>
                <a:lnTo>
                  <a:pt x="438435" y="1075033"/>
                </a:lnTo>
                <a:cubicBezTo>
                  <a:pt x="458678" y="1054317"/>
                  <a:pt x="468563" y="1025612"/>
                  <a:pt x="465368" y="996824"/>
                </a:cubicBezTo>
                <a:cubicBezTo>
                  <a:pt x="463013" y="972375"/>
                  <a:pt x="453616" y="949135"/>
                  <a:pt x="438315" y="929920"/>
                </a:cubicBezTo>
                <a:lnTo>
                  <a:pt x="509714" y="858538"/>
                </a:lnTo>
                <a:cubicBezTo>
                  <a:pt x="711796" y="1044695"/>
                  <a:pt x="1026527" y="1031786"/>
                  <a:pt x="1212684" y="829702"/>
                </a:cubicBezTo>
                <a:cubicBezTo>
                  <a:pt x="1392591" y="634407"/>
                  <a:pt x="1387412" y="332247"/>
                  <a:pt x="1200921" y="143229"/>
                </a:cubicBezTo>
                <a:close/>
                <a:moveTo>
                  <a:pt x="414161" y="1050794"/>
                </a:moveTo>
                <a:lnTo>
                  <a:pt x="173014" y="1292352"/>
                </a:lnTo>
                <a:cubicBezTo>
                  <a:pt x="145909" y="1319491"/>
                  <a:pt x="96692" y="1314413"/>
                  <a:pt x="63222" y="1281081"/>
                </a:cubicBezTo>
                <a:cubicBezTo>
                  <a:pt x="47107" y="1265513"/>
                  <a:pt x="36994" y="1244764"/>
                  <a:pt x="34659" y="1222480"/>
                </a:cubicBezTo>
                <a:cubicBezTo>
                  <a:pt x="32424" y="1203778"/>
                  <a:pt x="38674" y="1185055"/>
                  <a:pt x="51694" y="1171444"/>
                </a:cubicBezTo>
                <a:lnTo>
                  <a:pt x="292858" y="929885"/>
                </a:lnTo>
                <a:cubicBezTo>
                  <a:pt x="304779" y="918314"/>
                  <a:pt x="320854" y="912027"/>
                  <a:pt x="337461" y="912439"/>
                </a:cubicBezTo>
                <a:cubicBezTo>
                  <a:pt x="362108" y="913125"/>
                  <a:pt x="385507" y="923433"/>
                  <a:pt x="402650" y="941156"/>
                </a:cubicBezTo>
                <a:cubicBezTo>
                  <a:pt x="418762" y="956731"/>
                  <a:pt x="428868" y="977487"/>
                  <a:pt x="431196" y="999775"/>
                </a:cubicBezTo>
                <a:cubicBezTo>
                  <a:pt x="433431" y="1018472"/>
                  <a:pt x="427182" y="1037190"/>
                  <a:pt x="414161" y="1050794"/>
                </a:cubicBezTo>
                <a:close/>
                <a:moveTo>
                  <a:pt x="1176561" y="822461"/>
                </a:moveTo>
                <a:cubicBezTo>
                  <a:pt x="995669" y="1003338"/>
                  <a:pt x="702397" y="1003324"/>
                  <a:pt x="521520" y="822430"/>
                </a:cubicBezTo>
                <a:cubicBezTo>
                  <a:pt x="340645" y="641538"/>
                  <a:pt x="340659" y="348266"/>
                  <a:pt x="521551" y="167391"/>
                </a:cubicBezTo>
                <a:cubicBezTo>
                  <a:pt x="702443" y="-13485"/>
                  <a:pt x="995715" y="-13472"/>
                  <a:pt x="1176592" y="167421"/>
                </a:cubicBezTo>
                <a:cubicBezTo>
                  <a:pt x="1263449" y="254286"/>
                  <a:pt x="1312243" y="372098"/>
                  <a:pt x="1312239" y="494939"/>
                </a:cubicBezTo>
                <a:cubicBezTo>
                  <a:pt x="1312179" y="617775"/>
                  <a:pt x="1263384" y="735568"/>
                  <a:pt x="1176561" y="822461"/>
                </a:cubicBezTo>
                <a:close/>
              </a:path>
            </a:pathLst>
          </a:custGeom>
          <a:solidFill>
            <a:srgbClr val="000000"/>
          </a:solidFill>
          <a:ln w="17066" cap="flat">
            <a:noFill/>
            <a:prstDash val="solid"/>
            <a:miter/>
          </a:ln>
        </p:spPr>
        <p:txBody>
          <a:bodyPr rtlCol="0" anchor="ctr"/>
          <a:lstStyle/>
          <a:p>
            <a:endParaRPr lang="en-MX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A7E3DD-91A7-166B-247C-22B3661E619D}"/>
              </a:ext>
            </a:extLst>
          </p:cNvPr>
          <p:cNvGrpSpPr>
            <a:grpSpLocks noChangeAspect="1"/>
          </p:cNvGrpSpPr>
          <p:nvPr/>
        </p:nvGrpSpPr>
        <p:grpSpPr>
          <a:xfrm>
            <a:off x="10734578" y="5352962"/>
            <a:ext cx="740353" cy="740352"/>
            <a:chOff x="1043928" y="4359283"/>
            <a:chExt cx="760734" cy="76073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E841F26-E99D-6B49-278A-46D8BA615E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3928" y="4359283"/>
              <a:ext cx="760734" cy="760734"/>
            </a:xfrm>
            <a:prstGeom prst="ellipse">
              <a:avLst/>
            </a:prstGeom>
            <a:noFill/>
            <a:ln>
              <a:solidFill>
                <a:srgbClr val="F5540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09ACA48-6311-C7A9-881B-510C2E050645}"/>
                </a:ext>
              </a:extLst>
            </p:cNvPr>
            <p:cNvGrpSpPr/>
            <p:nvPr/>
          </p:nvGrpSpPr>
          <p:grpSpPr>
            <a:xfrm>
              <a:off x="1089874" y="4405229"/>
              <a:ext cx="668843" cy="668843"/>
              <a:chOff x="5404129" y="5196851"/>
              <a:chExt cx="668843" cy="668843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DD7FAF2-6F63-A897-0060-EDCBDEFD0D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04129" y="5196851"/>
                <a:ext cx="668843" cy="668843"/>
              </a:xfrm>
              <a:prstGeom prst="ellipse">
                <a:avLst/>
              </a:prstGeom>
              <a:solidFill>
                <a:srgbClr val="F5026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 sz="14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2B42E4E-07D5-C6F8-84F1-D8D4BAF87D9E}"/>
                  </a:ext>
                </a:extLst>
              </p:cNvPr>
              <p:cNvSpPr txBox="1"/>
              <p:nvPr/>
            </p:nvSpPr>
            <p:spPr>
              <a:xfrm>
                <a:off x="5405766" y="5418532"/>
                <a:ext cx="665568" cy="221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MX" sz="800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Support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7640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 animBg="1"/>
    </p:bldLst>
  </p:timing>
</p:sld>
</file>

<file path=ppt/theme/theme1.xml><?xml version="1.0" encoding="utf-8"?>
<a:theme xmlns:a="http://schemas.openxmlformats.org/drawingml/2006/main" name="Retrospect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mokey Glass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{78C709C3-ED3D-9941-A923-9C8B278CDDB2}tf16401369</Template>
  <TotalTime>44676</TotalTime>
  <Words>737</Words>
  <Application>Microsoft Macintosh PowerPoint</Application>
  <PresentationFormat>Widescreen</PresentationFormat>
  <Paragraphs>243</Paragraphs>
  <Slides>17</Slides>
  <Notes>16</Notes>
  <HiddenSlides>4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Avenir</vt:lpstr>
      <vt:lpstr>Avenir Book</vt:lpstr>
      <vt:lpstr>Avenir Next</vt:lpstr>
      <vt:lpstr>Calibri</vt:lpstr>
      <vt:lpstr>Calibri Light</vt:lpstr>
      <vt:lpstr>Helvetica</vt:lpstr>
      <vt:lpstr>The Hand</vt:lpstr>
      <vt:lpstr>Wingdings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Susy Marín Aguilar</dc:creator>
  <cp:lastModifiedBy>Marin Aguilar, S. (Susana)</cp:lastModifiedBy>
  <cp:revision>97</cp:revision>
  <dcterms:created xsi:type="dcterms:W3CDTF">2020-11-18T11:18:02Z</dcterms:created>
  <dcterms:modified xsi:type="dcterms:W3CDTF">2024-06-19T07:56:03Z</dcterms:modified>
</cp:coreProperties>
</file>