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57" r:id="rId5"/>
    <p:sldId id="263" r:id="rId6"/>
    <p:sldId id="27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26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6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3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4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56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6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4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5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6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8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6EC4-7B75-4DE2-A855-2D00174F140C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E4BA-663E-4921-B6D2-20B8E5083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7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3072C-56A5-764A-A6CF-CE6D1147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5" y="-473168"/>
            <a:ext cx="6535815" cy="2038316"/>
          </a:xfrm>
        </p:spPr>
        <p:txBody>
          <a:bodyPr>
            <a:normAutofit/>
          </a:bodyPr>
          <a:lstStyle/>
          <a:p>
            <a:r>
              <a:rPr lang="en-GB" sz="6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Synapses</a:t>
            </a:r>
            <a:r>
              <a:rPr lang="en-GB" sz="6400" dirty="0" smtClean="0"/>
              <a:t> </a:t>
            </a:r>
            <a:r>
              <a:rPr lang="en-GB" sz="6400" dirty="0"/>
              <a:t>#5</a:t>
            </a:r>
            <a:endParaRPr lang="es-ES" sz="6400" dirty="0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7A76FF57-E815-9849-9035-92F545CB6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11" y="4483196"/>
            <a:ext cx="3175000" cy="3175000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CD919CF6-7792-D74D-BB59-1355C9484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73" y="5259830"/>
            <a:ext cx="2096938" cy="1621733"/>
          </a:xfrm>
          <a:prstGeom prst="rect">
            <a:avLst/>
          </a:prstGeom>
        </p:spPr>
      </p:pic>
      <p:pic>
        <p:nvPicPr>
          <p:cNvPr id="8194" name="Picture 2" descr="System, Netz, Netzwerk, Verbindung, Verbund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5185"/>
          <a:stretch/>
        </p:blipFill>
        <p:spPr bwMode="auto">
          <a:xfrm>
            <a:off x="0" y="1409700"/>
            <a:ext cx="12382630" cy="3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>
            <a:extLst>
              <a:ext uri="{FF2B5EF4-FFF2-40B4-BE49-F238E27FC236}">
                <a16:creationId xmlns:a16="http://schemas.microsoft.com/office/drawing/2014/main" id="{5E986100-E600-984E-9B05-5F0151A00236}"/>
              </a:ext>
            </a:extLst>
          </p:cNvPr>
          <p:cNvSpPr/>
          <p:nvPr/>
        </p:nvSpPr>
        <p:spPr>
          <a:xfrm>
            <a:off x="154459" y="186237"/>
            <a:ext cx="11357000" cy="1919047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4FB49BF-7A5A-8A44-9E3A-44BC637FF358}"/>
              </a:ext>
            </a:extLst>
          </p:cNvPr>
          <p:cNvSpPr/>
          <p:nvPr/>
        </p:nvSpPr>
        <p:spPr>
          <a:xfrm>
            <a:off x="-45276" y="3915607"/>
            <a:ext cx="5107692" cy="250281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9CC077D-4911-1447-9268-B5E664A21E55}"/>
              </a:ext>
            </a:extLst>
          </p:cNvPr>
          <p:cNvSpPr/>
          <p:nvPr/>
        </p:nvSpPr>
        <p:spPr>
          <a:xfrm>
            <a:off x="6015839" y="4026439"/>
            <a:ext cx="5107692" cy="250281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6A999DC-B9BC-C24A-9B8D-6B0F4E2BD51C}"/>
              </a:ext>
            </a:extLst>
          </p:cNvPr>
          <p:cNvSpPr/>
          <p:nvPr/>
        </p:nvSpPr>
        <p:spPr>
          <a:xfrm>
            <a:off x="4105759" y="2426263"/>
            <a:ext cx="3454400" cy="149620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E0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Synapses </a:t>
            </a:r>
            <a:endParaRPr lang="es-ES" sz="2400" dirty="0">
              <a:solidFill>
                <a:schemeClr val="tx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EAC32C1-5634-7044-A486-4413BE369CB9}"/>
              </a:ext>
            </a:extLst>
          </p:cNvPr>
          <p:cNvCxnSpPr>
            <a:cxnSpLocks/>
            <a:stCxn id="7" idx="0"/>
            <a:endCxn id="36" idx="4"/>
          </p:cNvCxnSpPr>
          <p:nvPr/>
        </p:nvCxnSpPr>
        <p:spPr>
          <a:xfrm flipV="1">
            <a:off x="5832959" y="2105284"/>
            <a:ext cx="0" cy="320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141477-6CC8-8940-9017-B3DC24A051AC}"/>
              </a:ext>
            </a:extLst>
          </p:cNvPr>
          <p:cNvSpPr txBox="1"/>
          <p:nvPr/>
        </p:nvSpPr>
        <p:spPr>
          <a:xfrm>
            <a:off x="5704738" y="96292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Distance between campus of the university 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649B95-1CE9-1E4C-B170-8F72579BA3B8}"/>
              </a:ext>
            </a:extLst>
          </p:cNvPr>
          <p:cNvSpPr txBox="1"/>
          <p:nvPr/>
        </p:nvSpPr>
        <p:spPr>
          <a:xfrm>
            <a:off x="714828" y="926346"/>
            <a:ext cx="391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How to get to the different </a:t>
            </a:r>
            <a:r>
              <a:rPr lang="en-GB" dirty="0" smtClean="0"/>
              <a:t>campus?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AB3DF7-A051-1247-8B57-3A41C09BD774}"/>
              </a:ext>
            </a:extLst>
          </p:cNvPr>
          <p:cNvSpPr txBox="1"/>
          <p:nvPr/>
        </p:nvSpPr>
        <p:spPr>
          <a:xfrm>
            <a:off x="926472" y="4618379"/>
            <a:ext cx="391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Information transfer between universities </a:t>
            </a:r>
          </a:p>
          <a:p>
            <a:pPr algn="l"/>
            <a:r>
              <a:rPr lang="en-GB" dirty="0"/>
              <a:t>Seminar online </a:t>
            </a:r>
          </a:p>
          <a:p>
            <a:pPr algn="l"/>
            <a:r>
              <a:rPr lang="en-GB" dirty="0"/>
              <a:t>Courses online 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21385E9-0D32-B84F-86B7-611C6AFAFEC8}"/>
              </a:ext>
            </a:extLst>
          </p:cNvPr>
          <p:cNvCxnSpPr>
            <a:cxnSpLocks/>
            <a:stCxn id="7" idx="3"/>
            <a:endCxn id="40" idx="7"/>
          </p:cNvCxnSpPr>
          <p:nvPr/>
        </p:nvCxnSpPr>
        <p:spPr>
          <a:xfrm flipH="1">
            <a:off x="4314412" y="3703352"/>
            <a:ext cx="297232" cy="57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7DA0D5-1F7C-6B41-B6D9-722204C92A74}"/>
              </a:ext>
            </a:extLst>
          </p:cNvPr>
          <p:cNvSpPr txBox="1"/>
          <p:nvPr/>
        </p:nvSpPr>
        <p:spPr>
          <a:xfrm>
            <a:off x="7054274" y="4482754"/>
            <a:ext cx="391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Social life in the university 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6C53C4F-9FCF-FF4D-A017-8AE308BCB0FF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7054274" y="3703352"/>
            <a:ext cx="391555" cy="42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5212C9-59BA-5C4E-8C0B-F69B3583FDB6}"/>
              </a:ext>
            </a:extLst>
          </p:cNvPr>
          <p:cNvSpPr txBox="1"/>
          <p:nvPr/>
        </p:nvSpPr>
        <p:spPr>
          <a:xfrm>
            <a:off x="7473925" y="5218544"/>
            <a:ext cx="302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Different sports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Cultural activities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C5A68D8-9A57-A448-B246-BC7F63C9AA98}"/>
              </a:ext>
            </a:extLst>
          </p:cNvPr>
          <p:cNvCxnSpPr>
            <a:cxnSpLocks/>
          </p:cNvCxnSpPr>
          <p:nvPr/>
        </p:nvCxnSpPr>
        <p:spPr>
          <a:xfrm>
            <a:off x="8667751" y="4857750"/>
            <a:ext cx="66674" cy="34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4A96D39-A4FC-1746-8B67-3B711FCEAC17}"/>
              </a:ext>
            </a:extLst>
          </p:cNvPr>
          <p:cNvSpPr txBox="1"/>
          <p:nvPr/>
        </p:nvSpPr>
        <p:spPr>
          <a:xfrm>
            <a:off x="7806113" y="1319916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Hybrid system </a:t>
            </a:r>
            <a:endParaRPr lang="en-GB" dirty="0" smtClean="0"/>
          </a:p>
          <a:p>
            <a:pPr algn="l"/>
            <a:r>
              <a:rPr lang="en-GB" dirty="0" smtClean="0"/>
              <a:t>(</a:t>
            </a:r>
            <a:r>
              <a:rPr lang="en-GB" dirty="0" err="1" smtClean="0"/>
              <a:t>online+live</a:t>
            </a:r>
            <a:r>
              <a:rPr lang="en-GB" dirty="0" smtClean="0"/>
              <a:t>)</a:t>
            </a:r>
            <a:endParaRPr lang="es-ES" dirty="0"/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7DF0818-7134-4241-BC4E-CC15594DBD6C}"/>
              </a:ext>
            </a:extLst>
          </p:cNvPr>
          <p:cNvCxnSpPr>
            <a:cxnSpLocks/>
          </p:cNvCxnSpPr>
          <p:nvPr/>
        </p:nvCxnSpPr>
        <p:spPr>
          <a:xfrm>
            <a:off x="7555167" y="1442248"/>
            <a:ext cx="192569" cy="118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5CCC0C5-5C7B-F940-A39B-8B9125BE9D37}"/>
              </a:ext>
            </a:extLst>
          </p:cNvPr>
          <p:cNvSpPr txBox="1"/>
          <p:nvPr/>
        </p:nvSpPr>
        <p:spPr>
          <a:xfrm>
            <a:off x="5019465" y="301116"/>
            <a:ext cx="265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Mobility </a:t>
            </a:r>
            <a:r>
              <a:rPr lang="en-GB" b="1" dirty="0" smtClean="0"/>
              <a:t>- in </a:t>
            </a:r>
            <a:r>
              <a:rPr lang="en-GB" b="1" dirty="0"/>
              <a:t>the city </a:t>
            </a:r>
            <a:endParaRPr lang="es-ES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CD6D95F-F0F4-DE43-BF3A-04DDF863AF13}"/>
              </a:ext>
            </a:extLst>
          </p:cNvPr>
          <p:cNvSpPr txBox="1"/>
          <p:nvPr/>
        </p:nvSpPr>
        <p:spPr>
          <a:xfrm>
            <a:off x="914088" y="4142920"/>
            <a:ext cx="349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Education – Courses</a:t>
            </a:r>
            <a:endParaRPr lang="es-ES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6B5244A-1DC8-8349-9A09-83FB373630DC}"/>
              </a:ext>
            </a:extLst>
          </p:cNvPr>
          <p:cNvSpPr txBox="1"/>
          <p:nvPr/>
        </p:nvSpPr>
        <p:spPr>
          <a:xfrm>
            <a:off x="7406368" y="4104258"/>
            <a:ext cx="265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Campus </a:t>
            </a:r>
            <a:r>
              <a:rPr lang="en-GB" b="1" dirty="0" smtClean="0"/>
              <a:t>life - Sports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9905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4726" y="104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Open Sans"/>
              </a:rPr>
              <a:t>CIVIS APPLICATION</a:t>
            </a:r>
            <a:endParaRPr lang="de-DE" dirty="0">
              <a:latin typeface="Open San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1948" y="999334"/>
            <a:ext cx="10515600" cy="527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 err="1" smtClean="0">
                <a:latin typeface="Open Sans"/>
              </a:rPr>
              <a:t>Starting</a:t>
            </a:r>
            <a:r>
              <a:rPr lang="de-DE" sz="2400" b="1" dirty="0" smtClean="0">
                <a:latin typeface="Open Sans"/>
              </a:rPr>
              <a:t> Point </a:t>
            </a:r>
            <a:r>
              <a:rPr lang="de-DE" sz="2400" b="1" dirty="0" err="1" smtClean="0">
                <a:latin typeface="Open Sans"/>
              </a:rPr>
              <a:t>for</a:t>
            </a:r>
            <a:r>
              <a:rPr lang="de-DE" sz="2400" b="1" dirty="0" smtClean="0">
                <a:latin typeface="Open Sans"/>
              </a:rPr>
              <a:t> </a:t>
            </a:r>
            <a:r>
              <a:rPr lang="de-DE" sz="2400" b="1" dirty="0" err="1" smtClean="0">
                <a:latin typeface="Open Sans"/>
              </a:rPr>
              <a:t>Students</a:t>
            </a:r>
            <a:r>
              <a:rPr lang="de-DE" sz="2400" b="1" dirty="0" smtClean="0">
                <a:latin typeface="Open Sans"/>
              </a:rPr>
              <a:t> </a:t>
            </a:r>
            <a:r>
              <a:rPr lang="de-DE" sz="2400" b="1" dirty="0" err="1" smtClean="0">
                <a:latin typeface="Open Sans"/>
              </a:rPr>
              <a:t>and</a:t>
            </a:r>
            <a:r>
              <a:rPr lang="de-DE" sz="2400" b="1" dirty="0" smtClean="0">
                <a:latin typeface="Open Sans"/>
              </a:rPr>
              <a:t> </a:t>
            </a:r>
            <a:r>
              <a:rPr lang="de-DE" sz="2400" b="1" dirty="0" err="1" smtClean="0">
                <a:latin typeface="Open Sans"/>
              </a:rPr>
              <a:t>Staff</a:t>
            </a:r>
            <a:endParaRPr lang="de-DE" sz="2400" b="1" dirty="0">
              <a:latin typeface="Open Sans"/>
            </a:endParaRPr>
          </a:p>
        </p:txBody>
      </p:sp>
      <p:pic>
        <p:nvPicPr>
          <p:cNvPr id="3074" name="Picture 2" descr="https://lh3.googleusercontent.com/IAYYJDjsY4SDgv5ye9Z9HC3MCyJTTjJobkwRxwfAZbKhWbmzcan-9e4ZdnRtBzMu0ExT6acMhiHdqZZEdjNWu0QLOpMfjQafMg0JUWmKTMWxUNH-eCwGWz0W75EgVdJ0GV_1Vyi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14" y="1494936"/>
            <a:ext cx="2372357" cy="51390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8D7yEU3zjGidKYk3Qtke0fLeuCxDzVh3lOC6DtJHRuFQ9vw5fkeYm9dQFDVwfu8nZz0PDGoGMtIYI_uWZNiifM39Pj_ZAEtjSUfexKwIMRCXk3OLUD90YE7PJQ5r6FLehreTGK0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53" y="1526565"/>
            <a:ext cx="2456497" cy="5151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bENJdkV6dd3MYp1lwJ3JwYAOWRtlE3j7cvlxCY4NQ-YxdMFPdvYIhCpjuE6aAaayn8CoO8aSYbiGFfcTCH6odHdWO8udWkq1tip-8m8qktqOrNjpFqLNNDjhojigAy5nY1UOjI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2507331"/>
            <a:ext cx="423863" cy="6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26" y="10429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CIVIS</a:t>
            </a:r>
            <a:r>
              <a:rPr lang="de-DE" dirty="0" smtClean="0"/>
              <a:t> </a:t>
            </a:r>
            <a:r>
              <a:rPr lang="de-DE" dirty="0" err="1" smtClean="0">
                <a:latin typeface="+mn-lt"/>
              </a:rPr>
              <a:t>Social</a:t>
            </a:r>
            <a:r>
              <a:rPr lang="de-DE" dirty="0" smtClean="0">
                <a:latin typeface="+mn-lt"/>
              </a:rPr>
              <a:t> Media </a:t>
            </a:r>
            <a:r>
              <a:rPr lang="de-DE" dirty="0" err="1" smtClean="0">
                <a:latin typeface="+mn-lt"/>
              </a:rPr>
              <a:t>Platform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948" y="999334"/>
            <a:ext cx="10515600" cy="52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err="1" smtClean="0"/>
              <a:t>Streamlining</a:t>
            </a:r>
            <a:r>
              <a:rPr lang="de-DE" sz="2400" b="1" dirty="0" smtClean="0"/>
              <a:t> CIVIS internal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flows</a:t>
            </a:r>
            <a:endParaRPr lang="de-DE" sz="2400" b="1" dirty="0" smtClean="0"/>
          </a:p>
        </p:txBody>
      </p:sp>
      <p:grpSp>
        <p:nvGrpSpPr>
          <p:cNvPr id="44" name="Gruppieren 43"/>
          <p:cNvGrpSpPr/>
          <p:nvPr/>
        </p:nvGrpSpPr>
        <p:grpSpPr>
          <a:xfrm>
            <a:off x="254726" y="1846216"/>
            <a:ext cx="2871651" cy="4726941"/>
            <a:chOff x="254726" y="1846217"/>
            <a:chExt cx="2871651" cy="4726941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>
            <a:xfrm>
              <a:off x="254726" y="1846217"/>
              <a:ext cx="2871651" cy="4726941"/>
            </a:xfrm>
            <a:prstGeom prst="roundRect">
              <a:avLst>
                <a:gd name="adj" fmla="val 0"/>
              </a:avLst>
            </a:prstGeom>
            <a:solidFill>
              <a:srgbClr val="E0F5FA"/>
            </a:solidFill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2000" dirty="0" err="1" smtClean="0"/>
                <a:t>What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you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interested</a:t>
              </a:r>
              <a:r>
                <a:rPr lang="de-DE" sz="2000" dirty="0" smtClean="0"/>
                <a:t> in?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1400" dirty="0" smtClean="0"/>
                <a:t>(</a:t>
              </a:r>
              <a:r>
                <a:rPr lang="de-DE" sz="1400" dirty="0" err="1" smtClean="0"/>
                <a:t>fields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research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hobbies</a:t>
              </a:r>
              <a:r>
                <a:rPr lang="de-DE" sz="1400" dirty="0" smtClean="0"/>
                <a:t> …)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2000" dirty="0" smtClean="0"/>
                <a:t>_ _ _ _ _ _ _ _ _ _</a:t>
              </a:r>
              <a:endParaRPr lang="de-DE" sz="2000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477884" y="3355072"/>
              <a:ext cx="1647007" cy="47026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/>
                <a:t>Social</a:t>
              </a:r>
              <a:r>
                <a:rPr lang="de-DE" sz="1300" dirty="0" smtClean="0"/>
                <a:t> </a:t>
              </a:r>
              <a:r>
                <a:rPr lang="de-DE" sz="1300" dirty="0" err="1" smtClean="0"/>
                <a:t>Psychology</a:t>
              </a:r>
              <a:endParaRPr lang="de-DE" sz="13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6252753" y="1846217"/>
            <a:ext cx="2871651" cy="4726941"/>
            <a:chOff x="6252753" y="1846217"/>
            <a:chExt cx="2871651" cy="4726941"/>
          </a:xfrm>
        </p:grpSpPr>
        <p:sp>
          <p:nvSpPr>
            <p:cNvPr id="20" name="Inhaltsplatzhalter 2"/>
            <p:cNvSpPr txBox="1">
              <a:spLocks/>
            </p:cNvSpPr>
            <p:nvPr/>
          </p:nvSpPr>
          <p:spPr>
            <a:xfrm>
              <a:off x="6252753" y="1846217"/>
              <a:ext cx="2871651" cy="4726941"/>
            </a:xfrm>
            <a:prstGeom prst="roundRect">
              <a:avLst>
                <a:gd name="adj" fmla="val 0"/>
              </a:avLst>
            </a:prstGeom>
            <a:solidFill>
              <a:srgbClr val="E0F5FA"/>
            </a:solidFill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2000" dirty="0" err="1" smtClean="0"/>
                <a:t>What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you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interested</a:t>
              </a:r>
              <a:r>
                <a:rPr lang="de-DE" sz="2000" dirty="0" smtClean="0"/>
                <a:t> in?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1400" dirty="0" smtClean="0"/>
                <a:t>(</a:t>
              </a:r>
              <a:r>
                <a:rPr lang="de-DE" sz="1400" dirty="0" err="1" smtClean="0"/>
                <a:t>fields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of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research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hobbies</a:t>
              </a:r>
              <a:r>
                <a:rPr lang="de-DE" sz="1400" dirty="0" smtClean="0"/>
                <a:t> …)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2000" dirty="0" smtClean="0"/>
                <a:t>_ _ _ _ _ _ _ _ _ _</a:t>
              </a:r>
              <a:endParaRPr lang="de-DE" sz="200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509655" y="3355072"/>
              <a:ext cx="1038826" cy="47026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/>
                <a:t>Running</a:t>
              </a:r>
              <a:endParaRPr lang="de-DE" sz="13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253741" y="1846217"/>
            <a:ext cx="2871651" cy="4726941"/>
            <a:chOff x="3253741" y="1846217"/>
            <a:chExt cx="2871651" cy="4726941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3253741" y="1846217"/>
              <a:ext cx="2871651" cy="4726941"/>
              <a:chOff x="3253741" y="1846217"/>
              <a:chExt cx="2871651" cy="4726941"/>
            </a:xfrm>
          </p:grpSpPr>
          <p:sp>
            <p:nvSpPr>
              <p:cNvPr id="19" name="Inhaltsplatzhalter 2"/>
              <p:cNvSpPr txBox="1">
                <a:spLocks/>
              </p:cNvSpPr>
              <p:nvPr/>
            </p:nvSpPr>
            <p:spPr>
              <a:xfrm>
                <a:off x="3253741" y="1846217"/>
                <a:ext cx="2871651" cy="4726941"/>
              </a:xfrm>
              <a:prstGeom prst="roundRect">
                <a:avLst>
                  <a:gd name="adj" fmla="val 0"/>
                </a:avLst>
              </a:prstGeom>
              <a:solidFill>
                <a:srgbClr val="E0F5FA"/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de-DE" sz="2000" dirty="0" err="1" smtClean="0"/>
                  <a:t>What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are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you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interested</a:t>
                </a:r>
                <a:r>
                  <a:rPr lang="de-DE" sz="2000" dirty="0" smtClean="0"/>
                  <a:t> in?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1400" dirty="0" smtClean="0"/>
                  <a:t>(</a:t>
                </a:r>
                <a:r>
                  <a:rPr lang="de-DE" sz="1400" dirty="0" err="1" smtClean="0"/>
                  <a:t>fields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research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hobbies</a:t>
                </a:r>
                <a:r>
                  <a:rPr lang="de-DE" sz="1400" dirty="0" smtClean="0"/>
                  <a:t> …)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_ _ _ _ _ _ _ _ _ _</a:t>
                </a:r>
                <a:endParaRPr lang="de-DE" sz="2000" dirty="0"/>
              </a:p>
            </p:txBody>
          </p:sp>
          <p:sp>
            <p:nvSpPr>
              <p:cNvPr id="10" name="Abgerundetes Rechteck 9"/>
              <p:cNvSpPr/>
              <p:nvPr/>
            </p:nvSpPr>
            <p:spPr>
              <a:xfrm>
                <a:off x="3446960" y="3355072"/>
                <a:ext cx="1647007" cy="47026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00" dirty="0" err="1" smtClean="0"/>
                  <a:t>Social</a:t>
                </a:r>
                <a:r>
                  <a:rPr lang="de-DE" sz="1300" dirty="0" smtClean="0"/>
                  <a:t> </a:t>
                </a:r>
                <a:r>
                  <a:rPr lang="de-DE" sz="1300" dirty="0" err="1" smtClean="0"/>
                  <a:t>Psychology</a:t>
                </a:r>
                <a:endParaRPr lang="de-DE" sz="1300" dirty="0"/>
              </a:p>
            </p:txBody>
          </p:sp>
          <p:sp>
            <p:nvSpPr>
              <p:cNvPr id="12" name="Abgerundetes Rechteck 11"/>
              <p:cNvSpPr/>
              <p:nvPr/>
            </p:nvSpPr>
            <p:spPr>
              <a:xfrm>
                <a:off x="5110028" y="4025472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/>
                  <a:t>subscribe</a:t>
                </a:r>
                <a:endParaRPr lang="de-DE" sz="1100" dirty="0"/>
              </a:p>
            </p:txBody>
          </p:sp>
          <p:sp>
            <p:nvSpPr>
              <p:cNvPr id="13" name="Abgerundetes Rechteck 12"/>
              <p:cNvSpPr/>
              <p:nvPr/>
            </p:nvSpPr>
            <p:spPr>
              <a:xfrm>
                <a:off x="5110028" y="4773000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/>
                  <a:t>subscribe</a:t>
                </a:r>
                <a:endParaRPr lang="de-DE" sz="1100" dirty="0"/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5136739" y="5598500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/>
                  <a:t>m</a:t>
                </a:r>
                <a:r>
                  <a:rPr lang="de-DE" sz="1100" dirty="0" err="1" smtClean="0"/>
                  <a:t>ore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information</a:t>
                </a:r>
                <a:endParaRPr lang="de-DE" sz="1100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414576" y="4044133"/>
                <a:ext cx="1618978" cy="4308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/>
                  <a:t>      @</a:t>
                </a:r>
                <a:r>
                  <a:rPr lang="de-DE" sz="1100" dirty="0" err="1" smtClean="0"/>
                  <a:t>Social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Cognition</a:t>
                </a:r>
                <a:r>
                  <a:rPr lang="de-DE" sz="1100" dirty="0" smtClean="0"/>
                  <a:t> Lab in Athens</a:t>
                </a:r>
                <a:endParaRPr lang="de-DE" sz="11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409960" y="4684967"/>
                <a:ext cx="1624145" cy="60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/>
                  <a:t>      @</a:t>
                </a:r>
                <a:r>
                  <a:rPr lang="de-DE" sz="1100" dirty="0" err="1" smtClean="0"/>
                  <a:t>kathrinreichman</a:t>
                </a:r>
                <a:endParaRPr lang="de-DE" sz="1100" dirty="0" smtClean="0"/>
              </a:p>
              <a:p>
                <a:r>
                  <a:rPr lang="de-DE" sz="1100" dirty="0" err="1" smtClean="0"/>
                  <a:t>PhD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student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studying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social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cognition</a:t>
                </a:r>
                <a:endParaRPr lang="de-DE" sz="1100" dirty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3414007" y="5510467"/>
                <a:ext cx="1636268" cy="60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err="1" smtClean="0"/>
                  <a:t>Social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Psychology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lecture</a:t>
                </a:r>
                <a:r>
                  <a:rPr lang="de-DE" sz="1100" dirty="0" smtClean="0"/>
                  <a:t> – University </a:t>
                </a:r>
                <a:r>
                  <a:rPr lang="de-DE" sz="1100" dirty="0" err="1" smtClean="0"/>
                  <a:t>of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Tuebingen</a:t>
                </a:r>
                <a:endParaRPr lang="de-DE" sz="1100" dirty="0"/>
              </a:p>
            </p:txBody>
          </p:sp>
        </p:grp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487" y="4086458"/>
              <a:ext cx="245837" cy="178846"/>
            </a:xfrm>
            <a:prstGeom prst="rect">
              <a:avLst/>
            </a:prstGeom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4221" y="4740241"/>
              <a:ext cx="232103" cy="170418"/>
            </a:xfrm>
            <a:prstGeom prst="rect">
              <a:avLst/>
            </a:prstGeom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3" name="Gruppieren 42"/>
          <p:cNvGrpSpPr/>
          <p:nvPr/>
        </p:nvGrpSpPr>
        <p:grpSpPr>
          <a:xfrm>
            <a:off x="9206043" y="1846216"/>
            <a:ext cx="2871651" cy="4726941"/>
            <a:chOff x="9206043" y="1846216"/>
            <a:chExt cx="2871651" cy="4726941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9206043" y="1846216"/>
              <a:ext cx="2871651" cy="4726941"/>
              <a:chOff x="9206043" y="1846216"/>
              <a:chExt cx="2871651" cy="4726941"/>
            </a:xfrm>
          </p:grpSpPr>
          <p:sp>
            <p:nvSpPr>
              <p:cNvPr id="21" name="Inhaltsplatzhalter 2"/>
              <p:cNvSpPr txBox="1">
                <a:spLocks/>
              </p:cNvSpPr>
              <p:nvPr/>
            </p:nvSpPr>
            <p:spPr>
              <a:xfrm>
                <a:off x="9206043" y="1846216"/>
                <a:ext cx="2871651" cy="4726941"/>
              </a:xfrm>
              <a:prstGeom prst="roundRect">
                <a:avLst>
                  <a:gd name="adj" fmla="val 0"/>
                </a:avLst>
              </a:prstGeom>
              <a:solidFill>
                <a:srgbClr val="E0F5FA"/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err="1" smtClean="0"/>
                  <a:t>What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are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you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interested</a:t>
                </a:r>
                <a:r>
                  <a:rPr lang="de-DE" sz="2000" dirty="0" smtClean="0"/>
                  <a:t> in?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1400" dirty="0" smtClean="0"/>
                  <a:t>(</a:t>
                </a:r>
                <a:r>
                  <a:rPr lang="de-DE" sz="1400" dirty="0" err="1" smtClean="0"/>
                  <a:t>fields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research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hobbies</a:t>
                </a:r>
                <a:r>
                  <a:rPr lang="de-DE" sz="1400" dirty="0" smtClean="0"/>
                  <a:t> …)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_ _ _ _ _ _ _ _ _ _</a:t>
                </a:r>
                <a:endParaRPr lang="de-DE" sz="2000" dirty="0"/>
              </a:p>
            </p:txBody>
          </p:sp>
          <p:sp>
            <p:nvSpPr>
              <p:cNvPr id="22" name="Abgerundetes Rechteck 21"/>
              <p:cNvSpPr/>
              <p:nvPr/>
            </p:nvSpPr>
            <p:spPr>
              <a:xfrm>
                <a:off x="9378040" y="3355072"/>
                <a:ext cx="1038826" cy="47026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00" dirty="0" err="1" smtClean="0"/>
                  <a:t>Running</a:t>
                </a:r>
                <a:endParaRPr lang="de-DE" sz="1300" dirty="0"/>
              </a:p>
            </p:txBody>
          </p:sp>
          <p:sp>
            <p:nvSpPr>
              <p:cNvPr id="23" name="Abgerundetes Rechteck 22"/>
              <p:cNvSpPr/>
              <p:nvPr/>
            </p:nvSpPr>
            <p:spPr>
              <a:xfrm>
                <a:off x="10982313" y="4044133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/>
                  <a:t>subscribe</a:t>
                </a:r>
                <a:endParaRPr lang="de-DE" sz="1100" dirty="0"/>
              </a:p>
            </p:txBody>
          </p:sp>
          <p:sp>
            <p:nvSpPr>
              <p:cNvPr id="24" name="Abgerundetes Rechteck 23"/>
              <p:cNvSpPr/>
              <p:nvPr/>
            </p:nvSpPr>
            <p:spPr>
              <a:xfrm>
                <a:off x="10982313" y="4791661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 smtClean="0"/>
                  <a:t>subscribe</a:t>
                </a:r>
                <a:endParaRPr lang="de-DE" sz="1100" dirty="0"/>
              </a:p>
            </p:txBody>
          </p:sp>
          <p:sp>
            <p:nvSpPr>
              <p:cNvPr id="25" name="Abgerundetes Rechteck 24"/>
              <p:cNvSpPr/>
              <p:nvPr/>
            </p:nvSpPr>
            <p:spPr>
              <a:xfrm>
                <a:off x="10982313" y="5686535"/>
                <a:ext cx="939441" cy="47026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/>
                  <a:t>m</a:t>
                </a:r>
                <a:r>
                  <a:rPr lang="de-DE" sz="1100" dirty="0" err="1" smtClean="0"/>
                  <a:t>ore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information</a:t>
                </a:r>
                <a:endParaRPr lang="de-DE" sz="1100" dirty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9326490" y="4022844"/>
                <a:ext cx="1574184" cy="4308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/>
                  <a:t>     @</a:t>
                </a:r>
                <a:r>
                  <a:rPr lang="de-DE" sz="1100" dirty="0" err="1" smtClean="0"/>
                  <a:t>runners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club</a:t>
                </a:r>
                <a:r>
                  <a:rPr lang="de-DE" sz="1100" dirty="0" smtClean="0"/>
                  <a:t> in Madrid</a:t>
                </a:r>
                <a:endParaRPr lang="de-DE" sz="11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9326488" y="4630212"/>
                <a:ext cx="1574186" cy="7694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/>
                  <a:t>      @</a:t>
                </a:r>
                <a:r>
                  <a:rPr lang="de-DE" sz="1100" dirty="0" err="1" smtClean="0"/>
                  <a:t>britneykintu</a:t>
                </a:r>
                <a:endParaRPr lang="de-DE" sz="1100" dirty="0" smtClean="0"/>
              </a:p>
              <a:p>
                <a:r>
                  <a:rPr lang="de-DE" sz="1100" dirty="0" smtClean="0"/>
                  <a:t>Sports </a:t>
                </a:r>
                <a:r>
                  <a:rPr lang="de-DE" sz="1100" dirty="0" err="1" smtClean="0"/>
                  <a:t>sciences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student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sharing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running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schedules</a:t>
                </a:r>
                <a:endParaRPr lang="de-DE" sz="11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9343198" y="5617161"/>
                <a:ext cx="1557475" cy="60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E0F5F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/>
                  <a:t>Course on „</a:t>
                </a:r>
                <a:r>
                  <a:rPr lang="de-DE" sz="1100" dirty="0" err="1" smtClean="0"/>
                  <a:t>nutrition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for</a:t>
                </a:r>
                <a:r>
                  <a:rPr lang="de-DE" sz="1100" dirty="0" smtClean="0"/>
                  <a:t> </a:t>
                </a:r>
                <a:r>
                  <a:rPr lang="de-DE" sz="1100" dirty="0" err="1" smtClean="0"/>
                  <a:t>runners</a:t>
                </a:r>
                <a:r>
                  <a:rPr lang="de-DE" sz="1100" dirty="0" smtClean="0"/>
                  <a:t>“, University </a:t>
                </a:r>
                <a:r>
                  <a:rPr lang="de-DE" sz="1100" dirty="0" err="1" smtClean="0"/>
                  <a:t>of</a:t>
                </a:r>
                <a:r>
                  <a:rPr lang="de-DE" sz="1100" dirty="0" smtClean="0"/>
                  <a:t> Glasgow</a:t>
                </a:r>
                <a:endParaRPr lang="de-DE" sz="1100" dirty="0"/>
              </a:p>
            </p:txBody>
          </p:sp>
        </p:grpSp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0414" y="4673021"/>
              <a:ext cx="226057" cy="199957"/>
            </a:xfrm>
            <a:prstGeom prst="rect">
              <a:avLst/>
            </a:prstGeom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0414" y="4063190"/>
              <a:ext cx="209669" cy="181009"/>
            </a:xfrm>
            <a:prstGeom prst="rect">
              <a:avLst/>
            </a:prstGeom>
            <a:ln>
              <a:solidFill>
                <a:srgbClr val="E0F5F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81192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26" y="104293"/>
            <a:ext cx="10515600" cy="1325563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CIVIS </a:t>
            </a:r>
            <a:r>
              <a:rPr lang="de-DE" dirty="0" err="1" smtClean="0">
                <a:latin typeface="+mn-lt"/>
              </a:rPr>
              <a:t>Social</a:t>
            </a:r>
            <a:r>
              <a:rPr lang="de-DE" dirty="0" smtClean="0">
                <a:latin typeface="+mn-lt"/>
              </a:rPr>
              <a:t> Media </a:t>
            </a:r>
            <a:r>
              <a:rPr lang="de-DE" dirty="0" err="1" smtClean="0">
                <a:latin typeface="+mn-lt"/>
              </a:rPr>
              <a:t>Platform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948" y="999334"/>
            <a:ext cx="10515600" cy="52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err="1" smtClean="0"/>
              <a:t>Streamlining</a:t>
            </a:r>
            <a:r>
              <a:rPr lang="de-DE" sz="2400" b="1" dirty="0" smtClean="0"/>
              <a:t> CIVIS internal </a:t>
            </a:r>
            <a:r>
              <a:rPr lang="de-DE" sz="2400" b="1" dirty="0" err="1" smtClean="0"/>
              <a:t>information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flows</a:t>
            </a:r>
            <a:endParaRPr lang="de-DE" sz="2400" b="1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069080" y="1619794"/>
            <a:ext cx="4090851" cy="4902926"/>
          </a:xfrm>
          <a:prstGeom prst="roundRect">
            <a:avLst>
              <a:gd name="adj" fmla="val 0"/>
            </a:avLst>
          </a:prstGeom>
          <a:solidFill>
            <a:srgbClr val="E0F5FA"/>
          </a:solidFill>
          <a:ln>
            <a:solidFill>
              <a:srgbClr val="E0F5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Newsfeed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of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@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janedoe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84618" y="2244943"/>
            <a:ext cx="354438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 smtClean="0"/>
              <a:t>           @</a:t>
            </a:r>
            <a:r>
              <a:rPr lang="de-DE" sz="1400" b="1" dirty="0" err="1" smtClean="0"/>
              <a:t>Social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Cognition</a:t>
            </a:r>
            <a:r>
              <a:rPr lang="de-DE" sz="1400" b="1" dirty="0" smtClean="0"/>
              <a:t> Lab in Athens</a:t>
            </a:r>
            <a:endParaRPr lang="de-DE" sz="1400" dirty="0"/>
          </a:p>
          <a:p>
            <a:r>
              <a:rPr lang="de-DE" sz="1400" dirty="0" err="1" smtClean="0"/>
              <a:t>Looking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 intern </a:t>
            </a:r>
            <a:r>
              <a:rPr lang="de-DE" sz="1400" dirty="0" err="1" smtClean="0"/>
              <a:t>for</a:t>
            </a:r>
            <a:r>
              <a:rPr lang="de-DE" sz="1400" dirty="0" smtClean="0"/>
              <a:t> 6 </a:t>
            </a:r>
            <a:r>
              <a:rPr lang="de-DE" sz="1400" dirty="0" err="1" smtClean="0"/>
              <a:t>months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upcoming</a:t>
            </a:r>
            <a:r>
              <a:rPr lang="de-DE" sz="1400" dirty="0" smtClean="0"/>
              <a:t> </a:t>
            </a:r>
            <a:r>
              <a:rPr lang="de-DE" sz="1400" dirty="0" err="1" smtClean="0"/>
              <a:t>summer</a:t>
            </a:r>
            <a:r>
              <a:rPr lang="de-DE" sz="1400" dirty="0" smtClean="0"/>
              <a:t>! More </a:t>
            </a:r>
            <a:r>
              <a:rPr lang="de-DE" sz="1400" dirty="0" err="1" smtClean="0"/>
              <a:t>information</a:t>
            </a:r>
            <a:r>
              <a:rPr lang="de-DE" sz="1400" dirty="0" smtClean="0"/>
              <a:t> </a:t>
            </a:r>
            <a:r>
              <a:rPr lang="de-DE" sz="1400" u="sng" dirty="0" err="1" smtClean="0"/>
              <a:t>here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4302037" y="3452362"/>
            <a:ext cx="3526968" cy="1246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 smtClean="0"/>
              <a:t>           @</a:t>
            </a:r>
            <a:r>
              <a:rPr lang="de-DE" sz="1400" b="1" dirty="0" err="1" smtClean="0"/>
              <a:t>Runners</a:t>
            </a:r>
            <a:r>
              <a:rPr lang="de-DE" sz="1400" b="1" dirty="0" smtClean="0"/>
              <a:t> Club in Madrid</a:t>
            </a:r>
            <a:endParaRPr lang="de-DE" sz="1400" dirty="0"/>
          </a:p>
          <a:p>
            <a:r>
              <a:rPr lang="de-DE" sz="1400" dirty="0" err="1" smtClean="0"/>
              <a:t>Going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 </a:t>
            </a:r>
            <a:r>
              <a:rPr lang="de-DE" sz="1400" dirty="0" err="1" smtClean="0"/>
              <a:t>run</a:t>
            </a:r>
            <a:r>
              <a:rPr lang="de-DE" sz="1400" dirty="0" smtClean="0"/>
              <a:t> at 18:00 </a:t>
            </a:r>
            <a:r>
              <a:rPr lang="de-DE" sz="1400" dirty="0" err="1" smtClean="0"/>
              <a:t>tomorrow</a:t>
            </a:r>
            <a:r>
              <a:rPr lang="de-DE" sz="1400" dirty="0" smtClean="0"/>
              <a:t> (16.11.2021), </a:t>
            </a:r>
            <a:r>
              <a:rPr lang="de-DE" sz="1400" dirty="0" err="1" smtClean="0"/>
              <a:t>about</a:t>
            </a:r>
            <a:r>
              <a:rPr lang="de-DE" sz="1400" dirty="0" smtClean="0"/>
              <a:t> 10 km. </a:t>
            </a:r>
            <a:r>
              <a:rPr lang="de-DE" sz="1400" dirty="0" err="1" smtClean="0"/>
              <a:t>Join</a:t>
            </a:r>
            <a:r>
              <a:rPr lang="de-DE" sz="1400" dirty="0" smtClean="0"/>
              <a:t> in! </a:t>
            </a:r>
            <a:r>
              <a:rPr lang="de-DE" sz="1400" dirty="0" err="1" smtClean="0"/>
              <a:t>We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meeting</a:t>
            </a:r>
            <a:r>
              <a:rPr lang="de-DE" sz="1400" dirty="0" smtClean="0"/>
              <a:t> </a:t>
            </a:r>
            <a:r>
              <a:rPr lang="de-DE" sz="1400" dirty="0" err="1" smtClean="0"/>
              <a:t>plaza</a:t>
            </a:r>
            <a:r>
              <a:rPr lang="de-DE" sz="1400" dirty="0" smtClean="0"/>
              <a:t> </a:t>
            </a:r>
            <a:r>
              <a:rPr lang="de-DE" sz="1400" dirty="0" err="1" smtClean="0"/>
              <a:t>mayor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4302037" y="4982946"/>
            <a:ext cx="352696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 smtClean="0"/>
              <a:t>           @CIVIS General</a:t>
            </a:r>
            <a:endParaRPr lang="de-DE" sz="1400" dirty="0" smtClean="0"/>
          </a:p>
          <a:p>
            <a:r>
              <a:rPr lang="de-DE" sz="1400" dirty="0" err="1" smtClean="0"/>
              <a:t>Looking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participants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our</a:t>
            </a:r>
            <a:r>
              <a:rPr lang="de-DE" sz="1400" dirty="0" smtClean="0"/>
              <a:t> </a:t>
            </a:r>
            <a:r>
              <a:rPr lang="de-DE" sz="1400" dirty="0" err="1" smtClean="0"/>
              <a:t>next</a:t>
            </a:r>
            <a:r>
              <a:rPr lang="de-DE" sz="1400" dirty="0" smtClean="0"/>
              <a:t> </a:t>
            </a:r>
            <a:r>
              <a:rPr lang="de-DE" sz="1400" dirty="0" err="1" smtClean="0"/>
              <a:t>Creathon</a:t>
            </a:r>
            <a:r>
              <a:rPr lang="de-DE" sz="1400" dirty="0" smtClean="0"/>
              <a:t> (2022). Go </a:t>
            </a:r>
            <a:r>
              <a:rPr lang="de-DE" sz="1400" u="sng" dirty="0" err="1" smtClean="0"/>
              <a:t>here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sign</a:t>
            </a:r>
            <a:r>
              <a:rPr lang="de-DE" sz="1400" dirty="0" smtClean="0"/>
              <a:t> </a:t>
            </a:r>
            <a:r>
              <a:rPr lang="de-DE" sz="1400" dirty="0" err="1" smtClean="0"/>
              <a:t>up</a:t>
            </a:r>
            <a:r>
              <a:rPr lang="de-DE" sz="1400" dirty="0" smtClean="0"/>
              <a:t>!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2324897"/>
            <a:ext cx="470838" cy="3425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86" y="3604600"/>
            <a:ext cx="470838" cy="36482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26" y="5066538"/>
            <a:ext cx="365758" cy="365758"/>
          </a:xfrm>
          <a:prstGeom prst="rect">
            <a:avLst/>
          </a:prstGeom>
        </p:spPr>
      </p:pic>
      <p:cxnSp>
        <p:nvCxnSpPr>
          <p:cNvPr id="35" name="Gerader Verbinder 34"/>
          <p:cNvCxnSpPr/>
          <p:nvPr/>
        </p:nvCxnSpPr>
        <p:spPr>
          <a:xfrm>
            <a:off x="4275909" y="3283131"/>
            <a:ext cx="3544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4288967" y="4820190"/>
            <a:ext cx="3544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3072C-56A5-764A-A6CF-CE6D1147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5" y="-473168"/>
            <a:ext cx="6535815" cy="2038316"/>
          </a:xfrm>
        </p:spPr>
        <p:txBody>
          <a:bodyPr>
            <a:normAutofit/>
          </a:bodyPr>
          <a:lstStyle/>
          <a:p>
            <a:r>
              <a:rPr lang="en-GB" sz="6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Synapses</a:t>
            </a:r>
            <a:r>
              <a:rPr lang="en-GB" sz="6400" dirty="0" smtClean="0"/>
              <a:t> </a:t>
            </a:r>
            <a:r>
              <a:rPr lang="en-GB" sz="6400" dirty="0"/>
              <a:t>#5</a:t>
            </a:r>
            <a:endParaRPr lang="es-ES" sz="6400" dirty="0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7A76FF57-E815-9849-9035-92F545CB6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11" y="4483196"/>
            <a:ext cx="3175000" cy="3175000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CD919CF6-7792-D74D-BB59-1355C9484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73" y="5259830"/>
            <a:ext cx="2096938" cy="1621733"/>
          </a:xfrm>
          <a:prstGeom prst="rect">
            <a:avLst/>
          </a:prstGeom>
        </p:spPr>
      </p:pic>
      <p:pic>
        <p:nvPicPr>
          <p:cNvPr id="8194" name="Picture 2" descr="System, Netz, Netzwerk, Verbindung, Verbund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 b="5185"/>
          <a:stretch/>
        </p:blipFill>
        <p:spPr bwMode="auto">
          <a:xfrm>
            <a:off x="0" y="1409700"/>
            <a:ext cx="12382630" cy="3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Calibri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Breitbild</PresentationFormat>
  <Paragraphs>59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Open Sans</vt:lpstr>
      <vt:lpstr>Office</vt:lpstr>
      <vt:lpstr>Synapses #5</vt:lpstr>
      <vt:lpstr>PowerPoint-Präsentation</vt:lpstr>
      <vt:lpstr>PowerPoint-Präsentation</vt:lpstr>
      <vt:lpstr>CIVIS Social Media Platform</vt:lpstr>
      <vt:lpstr>CIVIS Social Media Platform</vt:lpstr>
      <vt:lpstr>Synapses #5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 Reichmann</dc:creator>
  <cp:lastModifiedBy>Kathrin Reichmann</cp:lastModifiedBy>
  <cp:revision>25</cp:revision>
  <dcterms:created xsi:type="dcterms:W3CDTF">2021-11-25T14:12:21Z</dcterms:created>
  <dcterms:modified xsi:type="dcterms:W3CDTF">2021-11-26T10:16:05Z</dcterms:modified>
</cp:coreProperties>
</file>