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7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2" r:id="rId10"/>
    <p:sldId id="270" r:id="rId11"/>
    <p:sldId id="273" r:id="rId12"/>
    <p:sldId id="274" r:id="rId13"/>
    <p:sldId id="275" r:id="rId14"/>
    <p:sldId id="258" r:id="rId15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75B"/>
    <a:srgbClr val="0F5494"/>
    <a:srgbClr val="BDDEFF"/>
    <a:srgbClr val="CDE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5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1B156-8472-4F24-AA62-8A02840F911A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EFACE-6471-4FEA-95FB-0691FCEC2E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35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FACE-6471-4FEA-95FB-0691FCEC2E4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8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contenu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de section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Deux contenus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mparaison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seul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u avec légende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mage avec légende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texte vertical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vertical et texte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a.ec.europa.eu/funding-and-grants/horizon-europe-marie-sklodowska-curie-actions/horizon-europe-msca-how-apply_en#postdoctoral-fellowships--call-202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c.europa.eu/euraxess/" TargetMode="External"/><Relationship Id="rId5" Type="http://schemas.openxmlformats.org/officeDocument/2006/relationships/hyperlink" Target="http://ec.europa.eu/research/mariecurieactions/" TargetMode="External"/><Relationship Id="rId4" Type="http://schemas.openxmlformats.org/officeDocument/2006/relationships/hyperlink" Target="http://ec.europa.eu/research/participants/portal/desktop/en/support/national_contact_points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88;p1">
            <a:extLst>
              <a:ext uri="{FF2B5EF4-FFF2-40B4-BE49-F238E27FC236}">
                <a16:creationId xmlns:a16="http://schemas.microsoft.com/office/drawing/2014/main" id="{B6034462-AC4E-43E5-91AA-000B05E3AA40}"/>
              </a:ext>
            </a:extLst>
          </p:cNvPr>
          <p:cNvSpPr txBox="1"/>
          <p:nvPr/>
        </p:nvSpPr>
        <p:spPr bwMode="auto">
          <a:xfrm>
            <a:off x="2164982" y="3276181"/>
            <a:ext cx="8962799" cy="269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r>
              <a:rPr lang="es-ES" sz="4000" dirty="0">
                <a:solidFill>
                  <a:srgbClr val="0F5494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Marie Skłodowska-Curie Actions 2024</a:t>
            </a:r>
            <a:endParaRPr lang="es-ES" sz="4000" b="0" dirty="0">
              <a:solidFill>
                <a:srgbClr val="0F5494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  <a:p>
            <a:r>
              <a:rPr lang="es-ES" sz="4000" dirty="0">
                <a:solidFill>
                  <a:srgbClr val="82075B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Postdoctoral Fellowships Characteristics</a:t>
            </a:r>
            <a:endParaRPr lang="fr-BE" sz="4000" dirty="0">
              <a:solidFill>
                <a:srgbClr val="82075B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1033364"/>
            <a:ext cx="10082336" cy="1325563"/>
          </a:xfrm>
        </p:spPr>
        <p:txBody>
          <a:bodyPr/>
          <a:lstStyle/>
          <a:p>
            <a:pPr>
              <a:defRPr/>
            </a:pPr>
            <a:r>
              <a:rPr lang="fr-FR" sz="440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MSCA Postdoctoral </a:t>
            </a:r>
            <a:r>
              <a:rPr lang="fr-FR" sz="4400" dirty="0" err="1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Fellowships</a:t>
            </a:r>
            <a:br>
              <a:rPr lang="fr-FR" sz="440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</a:br>
            <a:r>
              <a:rPr kumimoji="0" lang="fr-FR" sz="3800" b="0" i="0" u="none" strike="noStrike" kern="0" cap="none" spc="0" normalizeH="0" baseline="0" noProof="0" dirty="0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Key </a:t>
            </a:r>
            <a:r>
              <a:rPr kumimoji="0" lang="fr-FR" sz="3800" b="0" i="0" u="none" strike="noStrike" kern="0" cap="none" spc="0" normalizeH="0" baseline="0" noProof="0" dirty="0" err="1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elements</a:t>
            </a:r>
            <a:r>
              <a:rPr kumimoji="0" lang="fr-FR" sz="3800" b="0" i="0" u="none" strike="noStrike" kern="0" cap="none" spc="0" normalizeH="0" baseline="0" noProof="0" dirty="0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 of a </a:t>
            </a:r>
            <a:r>
              <a:rPr kumimoji="0" lang="fr-FR" sz="3800" b="0" i="0" u="none" strike="noStrike" kern="0" cap="none" spc="0" normalizeH="0" baseline="0" noProof="0" dirty="0" err="1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successful</a:t>
            </a:r>
            <a:r>
              <a:rPr kumimoji="0" lang="fr-FR" sz="3800" b="0" i="0" u="none" strike="noStrike" kern="0" cap="none" spc="0" normalizeH="0" baseline="0" noProof="0" dirty="0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 </a:t>
            </a:r>
            <a:r>
              <a:rPr kumimoji="0" lang="fr-FR" sz="3800" b="0" i="0" u="none" strike="noStrike" kern="0" cap="none" spc="0" normalizeH="0" baseline="0" noProof="0" dirty="0" err="1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proposal</a:t>
            </a:r>
            <a:endParaRPr lang="fr-BE" sz="3800" dirty="0">
              <a:latin typeface="Rockwel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11424" y="2566889"/>
            <a:ext cx="9721080" cy="4351338"/>
          </a:xfrm>
        </p:spPr>
        <p:txBody>
          <a:bodyPr/>
          <a:lstStyle/>
          <a:p>
            <a:pPr>
              <a:buClr>
                <a:srgbClr val="0F5494"/>
              </a:buClr>
              <a:buSzPct val="100000"/>
            </a:pPr>
            <a:r>
              <a:rPr lang="en-US" sz="2000" b="1" dirty="0">
                <a:solidFill>
                  <a:srgbClr val="82075B"/>
                </a:solidFill>
                <a:latin typeface="+mj-lt"/>
              </a:rPr>
              <a:t>SCIENTIFIC/SCHOLARLY EXCELLENCE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research must be ambitious, original and innovative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must fill existing scientific/scholarly gaps and contribute to advancements within the research field beyond the state-of-the-art</a:t>
            </a:r>
          </a:p>
          <a:p>
            <a:pPr marL="571500" lvl="1" indent="0">
              <a:buClr>
                <a:srgbClr val="0F5494"/>
              </a:buClr>
              <a:buNone/>
            </a:pPr>
            <a:endParaRPr lang="en-US" sz="180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F5494"/>
              </a:buClr>
              <a:buSzPct val="100000"/>
            </a:pPr>
            <a:r>
              <a:rPr lang="en-US" sz="2000" b="1" dirty="0">
                <a:solidFill>
                  <a:srgbClr val="82075B"/>
                </a:solidFill>
                <a:latin typeface="+mj-lt"/>
              </a:rPr>
              <a:t>TRAINING &amp; TRANSFER OF KNOWLEDGE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proposal must include a well-defined training plan aimed at the acquisition of new knowledge and skills, both scientific and transversal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should also describe the knowledge that will be transferred from the researcher to the host institution (two-way transfer of knowledge)</a:t>
            </a:r>
            <a:endParaRPr lang="es-ES" sz="180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Google Shape;102;p15">
            <a:extLst>
              <a:ext uri="{FF2B5EF4-FFF2-40B4-BE49-F238E27FC236}">
                <a16:creationId xmlns:a16="http://schemas.microsoft.com/office/drawing/2014/main" id="{35C16FBB-2B58-D4A6-CD3D-C6298CC6226B}"/>
              </a:ext>
            </a:extLst>
          </p:cNvPr>
          <p:cNvCxnSpPr>
            <a:cxnSpLocks/>
          </p:cNvCxnSpPr>
          <p:nvPr/>
        </p:nvCxnSpPr>
        <p:spPr bwMode="auto">
          <a:xfrm>
            <a:off x="911424" y="980728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2241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1033364"/>
            <a:ext cx="10082336" cy="1325563"/>
          </a:xfrm>
        </p:spPr>
        <p:txBody>
          <a:bodyPr/>
          <a:lstStyle/>
          <a:p>
            <a:pPr>
              <a:defRPr/>
            </a:pPr>
            <a:r>
              <a:rPr lang="fr-FR" sz="440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MSCA Postdoctoral </a:t>
            </a:r>
            <a:r>
              <a:rPr lang="fr-FR" sz="4400" dirty="0" err="1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Fellowships</a:t>
            </a:r>
            <a:br>
              <a:rPr lang="fr-FR" sz="440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</a:br>
            <a:r>
              <a:rPr kumimoji="0" lang="fr-FR" sz="3800" b="0" i="0" u="none" strike="noStrike" kern="0" cap="none" spc="0" normalizeH="0" baseline="0" noProof="0" dirty="0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Key </a:t>
            </a:r>
            <a:r>
              <a:rPr kumimoji="0" lang="fr-FR" sz="3800" b="0" i="0" u="none" strike="noStrike" kern="0" cap="none" spc="0" normalizeH="0" baseline="0" noProof="0" dirty="0" err="1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elements</a:t>
            </a:r>
            <a:r>
              <a:rPr kumimoji="0" lang="fr-FR" sz="3800" b="0" i="0" u="none" strike="noStrike" kern="0" cap="none" spc="0" normalizeH="0" baseline="0" noProof="0" dirty="0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 of a </a:t>
            </a:r>
            <a:r>
              <a:rPr kumimoji="0" lang="fr-FR" sz="3800" b="0" i="0" u="none" strike="noStrike" kern="0" cap="none" spc="0" normalizeH="0" baseline="0" noProof="0" dirty="0" err="1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successful</a:t>
            </a:r>
            <a:r>
              <a:rPr kumimoji="0" lang="fr-FR" sz="3800" b="0" i="0" u="none" strike="noStrike" kern="0" cap="none" spc="0" normalizeH="0" baseline="0" noProof="0" dirty="0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 </a:t>
            </a:r>
            <a:r>
              <a:rPr kumimoji="0" lang="fr-FR" sz="3800" b="0" i="0" u="none" strike="noStrike" kern="0" cap="none" spc="0" normalizeH="0" baseline="0" noProof="0" dirty="0" err="1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proposal</a:t>
            </a:r>
            <a:endParaRPr lang="fr-BE" sz="3800" dirty="0">
              <a:latin typeface="Rockwel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11424" y="2708920"/>
            <a:ext cx="9721080" cy="4351338"/>
          </a:xfrm>
        </p:spPr>
        <p:txBody>
          <a:bodyPr/>
          <a:lstStyle/>
          <a:p>
            <a:pPr>
              <a:buClr>
                <a:srgbClr val="0F5494"/>
              </a:buClr>
              <a:buSzPct val="100000"/>
            </a:pPr>
            <a:r>
              <a:rPr lang="en-US" sz="2000" b="1" dirty="0">
                <a:solidFill>
                  <a:srgbClr val="82075B"/>
                </a:solidFill>
                <a:latin typeface="+mj-lt"/>
              </a:rPr>
              <a:t>SUPERVISOR &amp; HOST INSTITUTION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choice of supervisor and host institution must be coherent with the research objectives and the skills to be acquired 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should be clear how the researcher will be integrated in the host institution</a:t>
            </a:r>
          </a:p>
          <a:p>
            <a:pPr marL="571500" lvl="1" indent="0">
              <a:buClr>
                <a:srgbClr val="0F5494"/>
              </a:buClr>
              <a:buNone/>
            </a:pPr>
            <a:endParaRPr lang="en-US" sz="180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F5494"/>
              </a:buClr>
              <a:buSzPct val="100000"/>
            </a:pPr>
            <a:r>
              <a:rPr lang="en-US" sz="2000" b="1" dirty="0">
                <a:solidFill>
                  <a:srgbClr val="82075B"/>
                </a:solidFill>
                <a:latin typeface="+mj-lt"/>
              </a:rPr>
              <a:t>COMMUNICATION AND DISSEMINATION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proposal must include a clear plan for dissemination and communication aimed at maximizing the impact of the research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publications resulting from the project must be published in Open Access </a:t>
            </a:r>
          </a:p>
        </p:txBody>
      </p:sp>
      <p:cxnSp>
        <p:nvCxnSpPr>
          <p:cNvPr id="4" name="Google Shape;102;p15">
            <a:extLst>
              <a:ext uri="{FF2B5EF4-FFF2-40B4-BE49-F238E27FC236}">
                <a16:creationId xmlns:a16="http://schemas.microsoft.com/office/drawing/2014/main" id="{35C16FBB-2B58-D4A6-CD3D-C6298CC6226B}"/>
              </a:ext>
            </a:extLst>
          </p:cNvPr>
          <p:cNvCxnSpPr>
            <a:cxnSpLocks/>
          </p:cNvCxnSpPr>
          <p:nvPr/>
        </p:nvCxnSpPr>
        <p:spPr bwMode="auto">
          <a:xfrm>
            <a:off x="911424" y="980728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9216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1033364"/>
            <a:ext cx="10082336" cy="1325563"/>
          </a:xfrm>
        </p:spPr>
        <p:txBody>
          <a:bodyPr/>
          <a:lstStyle/>
          <a:p>
            <a:pPr>
              <a:defRPr/>
            </a:pPr>
            <a:r>
              <a:rPr lang="fr-FR" sz="440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MSCA Postdoctoral </a:t>
            </a:r>
            <a:r>
              <a:rPr lang="fr-FR" sz="4400" dirty="0" err="1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Fellowships</a:t>
            </a:r>
            <a:br>
              <a:rPr lang="fr-FR" sz="440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</a:br>
            <a:r>
              <a:rPr kumimoji="0" lang="fr-FR" sz="3800" b="0" i="0" u="none" strike="noStrike" kern="0" cap="none" spc="0" normalizeH="0" baseline="0" noProof="0" dirty="0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Key </a:t>
            </a:r>
            <a:r>
              <a:rPr kumimoji="0" lang="fr-FR" sz="3800" b="0" i="0" u="none" strike="noStrike" kern="0" cap="none" spc="0" normalizeH="0" baseline="0" noProof="0" dirty="0" err="1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elements</a:t>
            </a:r>
            <a:r>
              <a:rPr kumimoji="0" lang="fr-FR" sz="3800" b="0" i="0" u="none" strike="noStrike" kern="0" cap="none" spc="0" normalizeH="0" baseline="0" noProof="0" dirty="0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 of a </a:t>
            </a:r>
            <a:r>
              <a:rPr kumimoji="0" lang="fr-FR" sz="3800" b="0" i="0" u="none" strike="noStrike" kern="0" cap="none" spc="0" normalizeH="0" baseline="0" noProof="0" dirty="0" err="1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successful</a:t>
            </a:r>
            <a:r>
              <a:rPr kumimoji="0" lang="fr-FR" sz="3800" b="0" i="0" u="none" strike="noStrike" kern="0" cap="none" spc="0" normalizeH="0" baseline="0" noProof="0" dirty="0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 </a:t>
            </a:r>
            <a:r>
              <a:rPr kumimoji="0" lang="fr-FR" sz="3800" b="0" i="0" u="none" strike="noStrike" kern="0" cap="none" spc="0" normalizeH="0" baseline="0" noProof="0" dirty="0" err="1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proposal</a:t>
            </a:r>
            <a:endParaRPr lang="fr-BE" sz="3800" dirty="0">
              <a:latin typeface="Rockwel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11424" y="2566889"/>
            <a:ext cx="9721080" cy="4351338"/>
          </a:xfrm>
        </p:spPr>
        <p:txBody>
          <a:bodyPr/>
          <a:lstStyle/>
          <a:p>
            <a:pPr>
              <a:buClr>
                <a:srgbClr val="0F5494"/>
              </a:buClr>
              <a:buSzPct val="100000"/>
            </a:pPr>
            <a:r>
              <a:rPr lang="en-US" sz="2000" b="1" dirty="0">
                <a:solidFill>
                  <a:srgbClr val="82075B"/>
                </a:solidFill>
                <a:latin typeface="+mj-lt"/>
              </a:rPr>
              <a:t>IMPACT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should clearly emerge what is the impact of the fellowship on the researcher’s career and how the project will contribute to generate an impact at the scientific, economic and/or social level</a:t>
            </a:r>
          </a:p>
          <a:p>
            <a:pPr marL="571500" lvl="1" indent="0">
              <a:buClr>
                <a:srgbClr val="0F5494"/>
              </a:buClr>
              <a:buNone/>
            </a:pPr>
            <a:endParaRPr lang="en-US" sz="180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F5494"/>
              </a:buClr>
              <a:buSzPct val="100000"/>
            </a:pPr>
            <a:r>
              <a:rPr lang="en-US" sz="2000" b="1" dirty="0">
                <a:solidFill>
                  <a:srgbClr val="82075B"/>
                </a:solidFill>
                <a:latin typeface="+mj-lt"/>
              </a:rPr>
              <a:t>FEASIBILITY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proposal must include a clear workplan to demonstrate the feasibility of the action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important to identify specific situations that might </a:t>
            </a:r>
            <a:r>
              <a:rPr lang="en-US" sz="1800" dirty="0" err="1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jeopardise</a:t>
            </a:r>
            <a:r>
              <a:rPr lang="en-US" sz="18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implementation of the action and the contingency and mitigation measures that can be implemented to avoid or reduce risks</a:t>
            </a:r>
          </a:p>
        </p:txBody>
      </p:sp>
      <p:cxnSp>
        <p:nvCxnSpPr>
          <p:cNvPr id="4" name="Google Shape;102;p15">
            <a:extLst>
              <a:ext uri="{FF2B5EF4-FFF2-40B4-BE49-F238E27FC236}">
                <a16:creationId xmlns:a16="http://schemas.microsoft.com/office/drawing/2014/main" id="{35C16FBB-2B58-D4A6-CD3D-C6298CC6226B}"/>
              </a:ext>
            </a:extLst>
          </p:cNvPr>
          <p:cNvCxnSpPr>
            <a:cxnSpLocks/>
          </p:cNvCxnSpPr>
          <p:nvPr/>
        </p:nvCxnSpPr>
        <p:spPr bwMode="auto">
          <a:xfrm>
            <a:off x="911424" y="980728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60985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1033364"/>
            <a:ext cx="10082336" cy="1325563"/>
          </a:xfrm>
        </p:spPr>
        <p:txBody>
          <a:bodyPr/>
          <a:lstStyle/>
          <a:p>
            <a:pPr>
              <a:defRPr/>
            </a:pPr>
            <a:r>
              <a:rPr lang="fr-FR" sz="440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MSCA Postdoctoral </a:t>
            </a:r>
            <a:r>
              <a:rPr lang="fr-FR" sz="4400" dirty="0" err="1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Fellowships</a:t>
            </a:r>
            <a:br>
              <a:rPr lang="fr-FR" sz="440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</a:br>
            <a:r>
              <a:rPr kumimoji="0" lang="fr-FR" sz="3800" b="0" i="0" u="none" strike="noStrike" kern="0" cap="none" spc="0" normalizeH="0" baseline="0" noProof="0" dirty="0" err="1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Useful</a:t>
            </a:r>
            <a:r>
              <a:rPr kumimoji="0" lang="fr-FR" sz="3800" b="0" i="0" u="none" strike="noStrike" kern="0" cap="none" spc="0" normalizeH="0" baseline="0" noProof="0" dirty="0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Rockwell"/>
                <a:ea typeface="Rockwell"/>
                <a:cs typeface="Rockwell"/>
              </a:rPr>
              <a:t> links</a:t>
            </a:r>
            <a:endParaRPr lang="fr-BE" sz="3800" dirty="0">
              <a:latin typeface="Rockwel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11424" y="2411562"/>
            <a:ext cx="9721080" cy="4351338"/>
          </a:xfrm>
        </p:spPr>
        <p:txBody>
          <a:bodyPr/>
          <a:lstStyle/>
          <a:p>
            <a:pPr marL="342900" lvl="1" algn="just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MSCA Postdoctoral Fellowships 2024 </a:t>
            </a:r>
          </a:p>
          <a:p>
            <a:pPr marL="0" lvl="1" indent="0" algn="just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altLang="en-US" sz="1600" kern="1200" dirty="0">
                <a:solidFill>
                  <a:srgbClr val="0563C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https://rea.ec.europa.eu/funding-and-grants/horizon-europe-marie-sklodowska-curie-actions/horizon-europe-msca-how-apply_en#postdoctoral-fellowships--call-2024</a:t>
            </a:r>
            <a:endParaRPr lang="en-US" altLang="en-US" sz="1600" kern="1200" dirty="0">
              <a:solidFill>
                <a:srgbClr val="0563C1"/>
              </a:solidFill>
              <a:latin typeface="+mn-lt"/>
              <a:ea typeface="+mn-ea"/>
              <a:cs typeface="+mn-cs"/>
            </a:endParaRPr>
          </a:p>
          <a:p>
            <a:pPr marL="361950" lvl="1" algn="just" defTabSz="914400" rtl="0" fontAlgn="base" latinLnBrk="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Contact Points</a:t>
            </a:r>
          </a:p>
          <a:p>
            <a:pPr marL="361950" marR="0" lvl="1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600" b="0" kern="1200" dirty="0">
                <a:solidFill>
                  <a:srgbClr val="0563C1"/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http://ec.europa.eu/research/participants/portal/desktop/en/support/national_contact_points.html</a:t>
            </a:r>
            <a:r>
              <a:rPr lang="en-US" sz="1600" b="0" kern="1200" dirty="0">
                <a:solidFill>
                  <a:srgbClr val="0563C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Marie-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kłodowska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-Curie Actions</a:t>
            </a:r>
          </a:p>
          <a:p>
            <a:pPr marL="361950" lvl="1" algn="just" rtl="0" fontAlgn="base">
              <a:spcBef>
                <a:spcPts val="600"/>
              </a:spcBef>
              <a:spcAft>
                <a:spcPts val="600"/>
              </a:spcAft>
              <a:buClrTx/>
              <a:buNone/>
              <a:defRPr/>
            </a:pPr>
            <a:r>
              <a:rPr lang="en-US" altLang="en-US" sz="1600" b="0" kern="1200" dirty="0">
                <a:solidFill>
                  <a:srgbClr val="0563C1"/>
                </a:solidFill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http://ec.europa.eu/research/mariecurieactions/</a:t>
            </a:r>
            <a:r>
              <a:rPr lang="en-US" altLang="en-US" sz="1600" b="0" kern="1200" dirty="0">
                <a:solidFill>
                  <a:srgbClr val="0563C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1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Mobility Portal (EURAXESS)</a:t>
            </a:r>
          </a:p>
          <a:p>
            <a:pPr marL="361950" marR="0" lvl="1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altLang="en-US" sz="1600" b="0" kern="1200" dirty="0">
                <a:solidFill>
                  <a:srgbClr val="0563C1"/>
                </a:solidFill>
                <a:latin typeface="+mn-lt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http://ec.europa.eu/euraxess/</a:t>
            </a:r>
            <a:r>
              <a:rPr lang="en-US" altLang="en-US" sz="1600" b="0" kern="1200" dirty="0">
                <a:solidFill>
                  <a:srgbClr val="0563C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cxnSp>
        <p:nvCxnSpPr>
          <p:cNvPr id="4" name="Google Shape;102;p15">
            <a:extLst>
              <a:ext uri="{FF2B5EF4-FFF2-40B4-BE49-F238E27FC236}">
                <a16:creationId xmlns:a16="http://schemas.microsoft.com/office/drawing/2014/main" id="{35C16FBB-2B58-D4A6-CD3D-C6298CC6226B}"/>
              </a:ext>
            </a:extLst>
          </p:cNvPr>
          <p:cNvCxnSpPr>
            <a:cxnSpLocks/>
          </p:cNvCxnSpPr>
          <p:nvPr/>
        </p:nvCxnSpPr>
        <p:spPr bwMode="auto">
          <a:xfrm>
            <a:off x="911424" y="980728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69298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>
            <a:cxnSpLocks/>
          </p:cNvCxnSpPr>
          <p:nvPr/>
        </p:nvCxnSpPr>
        <p:spPr bwMode="auto">
          <a:xfrm>
            <a:off x="838200" y="1916832"/>
            <a:ext cx="21052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1F579402-5B01-46EF-899C-2BD00603B262}"/>
              </a:ext>
            </a:extLst>
          </p:cNvPr>
          <p:cNvSpPr txBox="1">
            <a:spLocks/>
          </p:cNvSpPr>
          <p:nvPr/>
        </p:nvSpPr>
        <p:spPr bwMode="auto">
          <a:xfrm>
            <a:off x="838200" y="24208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en-US" dirty="0">
                <a:latin typeface="Rockwell"/>
              </a:rPr>
              <a:t>Thank you for your attention!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776213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 sz="440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MSCA Postdoctoral </a:t>
            </a:r>
            <a:r>
              <a:rPr lang="fr-FR" sz="4400" dirty="0" err="1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Fellowships</a:t>
            </a:r>
            <a:endParaRPr lang="fr-BE" dirty="0">
              <a:latin typeface="Rockwel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11424" y="1988840"/>
            <a:ext cx="9865096" cy="4320479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MSCA-PF is the main instrument at Union-level to promote</a:t>
            </a: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CDE5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researchers’ career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Objectives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</a:t>
            </a:r>
            <a:r>
              <a:rPr kumimoji="0" lang="es-E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Characteristics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Foster excellence </a:t>
            </a:r>
            <a:r>
              <a:rPr kumimoji="0" lang="es-E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implementation of research project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Enhance the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creative and innovative potential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researchers holding a PhD (training on transferable skills &amp; career development)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  <a:r>
              <a:rPr lang="en-US" b="0" dirty="0"/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3i </a:t>
            </a:r>
            <a:r>
              <a:rPr lang="en-US" dirty="0">
                <a:solidFill>
                  <a:srgbClr val="82075B"/>
                </a:solidFill>
              </a:rPr>
              <a:t>mobility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(international, inter-sectoral, interdisciplinary)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2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Bridges and </a:t>
            </a:r>
            <a:r>
              <a:rPr kumimoji="0" lang="en-IE" sz="2000" b="1" i="0" u="none" strike="noStrike" kern="0" cap="none" spc="0" normalizeH="0" baseline="0" noProof="0" dirty="0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exposure to the non-academic sector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82075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areas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2075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scientific fields,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including Euratom areas within existing scientific panels </a:t>
            </a:r>
            <a:endParaRPr lang="fr-BE" dirty="0"/>
          </a:p>
        </p:txBody>
      </p:sp>
      <p:cxnSp>
        <p:nvCxnSpPr>
          <p:cNvPr id="4" name="Google Shape;102;p15">
            <a:extLst>
              <a:ext uri="{FF2B5EF4-FFF2-40B4-BE49-F238E27FC236}">
                <a16:creationId xmlns:a16="http://schemas.microsoft.com/office/drawing/2014/main" id="{35C16FBB-2B58-D4A6-CD3D-C6298CC6226B}"/>
              </a:ext>
            </a:extLst>
          </p:cNvPr>
          <p:cNvCxnSpPr>
            <a:cxnSpLocks/>
          </p:cNvCxnSpPr>
          <p:nvPr/>
        </p:nvCxnSpPr>
        <p:spPr bwMode="auto">
          <a:xfrm>
            <a:off x="911424" y="980728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6076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776213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 sz="440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MSCA Postdoctoral </a:t>
            </a:r>
            <a:r>
              <a:rPr lang="fr-FR" sz="4400" dirty="0" err="1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Fellowships</a:t>
            </a:r>
            <a:endParaRPr lang="fr-BE" dirty="0">
              <a:latin typeface="Rockwel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11424" y="2204864"/>
            <a:ext cx="9721080" cy="4351338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s-ES" sz="2400" dirty="0" err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Expected</a:t>
            </a:r>
            <a:r>
              <a:rPr lang="es-ES" sz="2400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outcomes</a:t>
            </a:r>
            <a:r>
              <a:rPr lang="es-ES" sz="2400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lang="es-ES" sz="2400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researchers</a:t>
            </a:r>
            <a:r>
              <a:rPr lang="es-ES" sz="2400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</a:p>
          <a:p>
            <a:pPr marL="742950" lvl="1" indent="-28575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n-US" sz="2000" b="1" dirty="0">
                <a:solidFill>
                  <a:srgbClr val="820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 of research and transferable skills </a:t>
            </a: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competences</a:t>
            </a:r>
          </a:p>
          <a:p>
            <a:pPr marL="742950" lvl="1" indent="-28575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820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mind-sets and approaches to R&amp;I work </a:t>
            </a: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forged through 3i experience</a:t>
            </a:r>
          </a:p>
          <a:p>
            <a:pPr marL="742950" lvl="1" indent="-28575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820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networking and communication capacities </a:t>
            </a: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peers, as well as with the general public </a:t>
            </a:r>
          </a:p>
          <a:p>
            <a:pPr marL="3429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defRPr/>
            </a:pPr>
            <a:r>
              <a:rPr lang="es-ES" sz="2400" dirty="0" err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Expected</a:t>
            </a:r>
            <a:r>
              <a:rPr lang="es-ES" sz="2400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outcomes</a:t>
            </a:r>
            <a:r>
              <a:rPr lang="es-ES" sz="2400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lang="es-ES" sz="2400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organisations</a:t>
            </a:r>
            <a:r>
              <a:rPr lang="es-ES" sz="2400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742950" lvl="1" indent="-28575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sz="2000" b="1" dirty="0">
                <a:solidFill>
                  <a:srgbClr val="820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attractiveness, visibility and reputation </a:t>
            </a:r>
          </a:p>
          <a:p>
            <a:pPr marL="742950" lvl="1" indent="-28575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2000" b="1" dirty="0">
                <a:solidFill>
                  <a:srgbClr val="820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and sustainability of research training and supervision</a:t>
            </a:r>
          </a:p>
          <a:p>
            <a:pPr marL="742950" lvl="1" indent="-28575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</a:t>
            </a:r>
            <a:r>
              <a:rPr lang="en-US" sz="2000" b="1" dirty="0">
                <a:solidFill>
                  <a:srgbClr val="820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R&amp;I capacity and output</a:t>
            </a: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better transfer of knowledge</a:t>
            </a:r>
            <a:endParaRPr lang="es-ES" sz="200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  <a:defRPr/>
            </a:pPr>
            <a:endParaRPr lang="fr-BE" dirty="0"/>
          </a:p>
        </p:txBody>
      </p:sp>
      <p:cxnSp>
        <p:nvCxnSpPr>
          <p:cNvPr id="4" name="Google Shape;102;p15">
            <a:extLst>
              <a:ext uri="{FF2B5EF4-FFF2-40B4-BE49-F238E27FC236}">
                <a16:creationId xmlns:a16="http://schemas.microsoft.com/office/drawing/2014/main" id="{35C16FBB-2B58-D4A6-CD3D-C6298CC6226B}"/>
              </a:ext>
            </a:extLst>
          </p:cNvPr>
          <p:cNvCxnSpPr>
            <a:cxnSpLocks/>
          </p:cNvCxnSpPr>
          <p:nvPr/>
        </p:nvCxnSpPr>
        <p:spPr bwMode="auto">
          <a:xfrm>
            <a:off x="911424" y="980728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8355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776213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 sz="440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MSCA Postdoctoral </a:t>
            </a:r>
            <a:r>
              <a:rPr lang="fr-FR" sz="4400" dirty="0" err="1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Fellowships</a:t>
            </a:r>
            <a:endParaRPr lang="fr-BE" dirty="0">
              <a:latin typeface="Rockwel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11424" y="1988840"/>
            <a:ext cx="9721080" cy="4351338"/>
          </a:xfrm>
        </p:spPr>
        <p:txBody>
          <a:bodyPr/>
          <a:lstStyle/>
          <a:p>
            <a:pPr marL="3429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defRPr/>
            </a:pPr>
            <a:r>
              <a:rPr lang="es-ES" sz="2400" dirty="0" err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Types</a:t>
            </a:r>
            <a:r>
              <a:rPr lang="es-ES" sz="2400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lang="es-ES" sz="2400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</a:t>
            </a:r>
            <a:r>
              <a:rPr lang="es-ES" sz="2400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812800" lvl="1" indent="-285750" defTabSz="7239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820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Mono-beneficiary action </a:t>
            </a: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postdoctoral research and careers with: </a:t>
            </a:r>
          </a:p>
          <a:p>
            <a:pPr marL="1333500" lvl="2" rtl="0" eaLnBrk="0" fontAlgn="base" hangingPunct="0">
              <a:lnSpc>
                <a:spcPct val="100000"/>
              </a:lnSpc>
              <a:spcBef>
                <a:spcPct val="20000"/>
              </a:spcBef>
              <a:buClr>
                <a:srgbClr val="0F5494"/>
              </a:buClr>
              <a:buFont typeface="Arial" panose="020B0604020202020204" pitchFamily="34" charset="0"/>
              <a:buChar char="•"/>
              <a:tabLst>
                <a:tab pos="1974850" algn="l"/>
              </a:tabLst>
              <a:defRPr/>
            </a:pPr>
            <a:r>
              <a:rPr lang="en-US" b="1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 Postdoctoral Fellowships: </a:t>
            </a:r>
            <a:r>
              <a:rPr lang="en-US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R&amp;I projects carried out entirely in Europe with a host institution located a EU Member State (MS) or Horizon Europe Associated Country (AC)* </a:t>
            </a:r>
          </a:p>
          <a:p>
            <a:pPr marL="1333500" lvl="2">
              <a:buClr>
                <a:srgbClr val="0F5494"/>
              </a:buClr>
              <a:tabLst>
                <a:tab pos="1974850" algn="l"/>
              </a:tabLst>
              <a:defRPr/>
            </a:pPr>
            <a:r>
              <a:rPr lang="en-US" b="1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Postdoctoral Fellowships: </a:t>
            </a:r>
            <a:r>
              <a:rPr lang="en-US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R&amp;I projects carried out outside Europe with a mandatory return phase in Europe (1-2 years outside Europe + 1 year return in Europe)</a:t>
            </a:r>
          </a:p>
          <a:p>
            <a:pPr marL="876300" lvl="1">
              <a:buClr>
                <a:srgbClr val="0F5494"/>
              </a:buClr>
              <a:buFont typeface="Wingdings" panose="05000000000000000000" pitchFamily="2" charset="2"/>
              <a:buChar char="Ø"/>
              <a:tabLst>
                <a:tab pos="1974850" algn="l"/>
              </a:tabLst>
              <a:defRPr/>
            </a:pP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applications are made </a:t>
            </a:r>
            <a:r>
              <a:rPr lang="en-US" sz="2000" dirty="0">
                <a:solidFill>
                  <a:srgbClr val="820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jointly by the researcher and a supervisor </a:t>
            </a:r>
          </a:p>
          <a:p>
            <a:pPr marL="533400" lvl="1" indent="0">
              <a:buClr>
                <a:srgbClr val="0F5494"/>
              </a:buClr>
              <a:buNone/>
              <a:tabLst>
                <a:tab pos="1974850" algn="l"/>
              </a:tabLst>
              <a:defRPr/>
            </a:pPr>
            <a:endParaRPr lang="en-US" sz="1400" b="1" dirty="0">
              <a:solidFill>
                <a:srgbClr val="0F549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None/>
              <a:tabLst>
                <a:tab pos="1974850" algn="l"/>
              </a:tabLst>
              <a:defRPr/>
            </a:pPr>
            <a:r>
              <a:rPr lang="en-IE" b="1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lang="en-IE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Associated Countries: Albania, Armenia, Bosnia and Herzegovina, Georgia, Faroe Islands, Iceland, Israel, Kosovo, Moldova, Montenegro, </a:t>
            </a:r>
            <a:r>
              <a:rPr lang="en-IE" sz="2000" i="1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Morocco</a:t>
            </a:r>
            <a:r>
              <a:rPr lang="en-IE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North Macedonia, Norway, Serbia, Tunisia, Turkey, Ukraine, United Kingdom </a:t>
            </a:r>
          </a:p>
          <a:p>
            <a:pPr marL="114300" indent="0">
              <a:buNone/>
              <a:defRPr/>
            </a:pPr>
            <a:endParaRPr lang="fr-BE" dirty="0"/>
          </a:p>
        </p:txBody>
      </p:sp>
      <p:cxnSp>
        <p:nvCxnSpPr>
          <p:cNvPr id="4" name="Google Shape;102;p15">
            <a:extLst>
              <a:ext uri="{FF2B5EF4-FFF2-40B4-BE49-F238E27FC236}">
                <a16:creationId xmlns:a16="http://schemas.microsoft.com/office/drawing/2014/main" id="{35C16FBB-2B58-D4A6-CD3D-C6298CC6226B}"/>
              </a:ext>
            </a:extLst>
          </p:cNvPr>
          <p:cNvCxnSpPr>
            <a:cxnSpLocks/>
          </p:cNvCxnSpPr>
          <p:nvPr/>
        </p:nvCxnSpPr>
        <p:spPr bwMode="auto">
          <a:xfrm>
            <a:off x="911424" y="980728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3590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776213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 sz="440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MSCA Postdoctoral </a:t>
            </a:r>
            <a:r>
              <a:rPr lang="fr-FR" sz="4400" dirty="0" err="1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Fellowships</a:t>
            </a:r>
            <a:endParaRPr lang="fr-BE" dirty="0">
              <a:latin typeface="Rockwel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11424" y="1916832"/>
            <a:ext cx="10225136" cy="4351338"/>
          </a:xfrm>
        </p:spPr>
        <p:txBody>
          <a:bodyPr/>
          <a:lstStyle/>
          <a:p>
            <a:pPr>
              <a:buClr>
                <a:srgbClr val="0F5494"/>
              </a:buClr>
              <a:buSzPct val="100000"/>
            </a:pPr>
            <a:r>
              <a:rPr lang="fr-BE" sz="2400" dirty="0" err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Participating</a:t>
            </a:r>
            <a:r>
              <a:rPr lang="fr-BE" sz="2400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Organisations* :</a:t>
            </a:r>
          </a:p>
          <a:p>
            <a:pPr marL="812800" lvl="1" indent="-285750" defTabSz="9017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entity in an EU Member State or HE Associated country </a:t>
            </a:r>
            <a:endParaRPr lang="en-IE" sz="200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F5494"/>
              </a:buClr>
              <a:buSzPct val="100000"/>
            </a:pPr>
            <a:r>
              <a:rPr lang="en-IE" sz="2400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Recruited Researchers: </a:t>
            </a:r>
          </a:p>
          <a:p>
            <a:pPr lvl="1">
              <a:spcBef>
                <a:spcPts val="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IE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nationality (Global Fellowships: </a:t>
            </a: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nationals or long-term residents of MS/AC) </a:t>
            </a:r>
            <a:r>
              <a:rPr lang="en-IE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lvl="1">
              <a:spcBef>
                <a:spcPts val="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possession of PhD at the call deadline </a:t>
            </a:r>
          </a:p>
          <a:p>
            <a:pPr lvl="1">
              <a:spcBef>
                <a:spcPts val="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8 years research experience after PhD (with exceptions= career breaks,  work outside research, research outside Europe for reintegrating researchers) –  </a:t>
            </a:r>
          </a:p>
          <a:p>
            <a:pPr lvl="1">
              <a:spcBef>
                <a:spcPts val="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 rule: not resided /main activity in the country of the beneficiary (or host organization for GF) more than 12 in the 36 months before call deadline</a:t>
            </a:r>
          </a:p>
          <a:p>
            <a:pPr marL="571500" lvl="1" indent="0">
              <a:spcBef>
                <a:spcPts val="0"/>
              </a:spcBef>
              <a:buClr>
                <a:srgbClr val="0F5494"/>
              </a:buClr>
              <a:buNone/>
            </a:pPr>
            <a:endParaRPr lang="en-US" sz="200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Clr>
                <a:srgbClr val="0F5494"/>
              </a:buClr>
              <a:buNone/>
            </a:pPr>
            <a:r>
              <a:rPr lang="fr-BE" sz="2000" b="1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lang="fr-BE" sz="1800" b="1" dirty="0" err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</a:t>
            </a:r>
            <a:r>
              <a:rPr lang="fr-BE" sz="1800" b="1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BE" sz="1800" b="1" dirty="0" err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eligibility</a:t>
            </a:r>
            <a:r>
              <a:rPr lang="fr-BE" sz="1800" b="1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BE" sz="1800" b="1" dirty="0" err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criteria</a:t>
            </a:r>
            <a:r>
              <a:rPr lang="fr-BE" sz="1800" b="1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</a:t>
            </a:r>
            <a:r>
              <a:rPr lang="fr-BE" sz="1800" b="1" dirty="0" err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PFs</a:t>
            </a:r>
            <a:r>
              <a:rPr lang="fr-BE" sz="1800" b="1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BE" sz="1800" b="1" dirty="0" err="1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supported</a:t>
            </a:r>
            <a:r>
              <a:rPr lang="fr-BE" sz="1800" b="1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 Euratom:</a:t>
            </a:r>
          </a:p>
          <a:p>
            <a:pPr lvl="1">
              <a:spcBef>
                <a:spcPts val="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fr-BE" sz="18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Organisation: </a:t>
            </a:r>
            <a:r>
              <a:rPr lang="en-US" sz="18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entity established in an EU Member State or Euratom AC</a:t>
            </a:r>
            <a:endParaRPr lang="fr-BE" sz="180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fr-BE" sz="1800" dirty="0" err="1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</a:t>
            </a:r>
            <a:r>
              <a:rPr lang="fr-BE" sz="18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nationals or long-term residents of an  EU Member State or a Euratom AC</a:t>
            </a:r>
          </a:p>
          <a:p>
            <a:pPr marL="114300" indent="0">
              <a:buNone/>
              <a:defRPr/>
            </a:pPr>
            <a:endParaRPr lang="fr-BE" dirty="0"/>
          </a:p>
        </p:txBody>
      </p:sp>
      <p:cxnSp>
        <p:nvCxnSpPr>
          <p:cNvPr id="4" name="Google Shape;102;p15">
            <a:extLst>
              <a:ext uri="{FF2B5EF4-FFF2-40B4-BE49-F238E27FC236}">
                <a16:creationId xmlns:a16="http://schemas.microsoft.com/office/drawing/2014/main" id="{35C16FBB-2B58-D4A6-CD3D-C6298CC6226B}"/>
              </a:ext>
            </a:extLst>
          </p:cNvPr>
          <p:cNvCxnSpPr>
            <a:cxnSpLocks/>
          </p:cNvCxnSpPr>
          <p:nvPr/>
        </p:nvCxnSpPr>
        <p:spPr bwMode="auto">
          <a:xfrm>
            <a:off x="911424" y="980728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7214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776213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 sz="440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MSCA Postdoctoral </a:t>
            </a:r>
            <a:r>
              <a:rPr lang="fr-FR" sz="4400" dirty="0" err="1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Fellowships</a:t>
            </a:r>
            <a:endParaRPr lang="fr-BE" dirty="0">
              <a:latin typeface="Rockwel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11424" y="1916832"/>
            <a:ext cx="9721080" cy="4351338"/>
          </a:xfrm>
        </p:spPr>
        <p:txBody>
          <a:bodyPr/>
          <a:lstStyle/>
          <a:p>
            <a:pPr>
              <a:buClr>
                <a:srgbClr val="0F5494"/>
              </a:buClr>
              <a:buSzPct val="100000"/>
            </a:pPr>
            <a:r>
              <a:rPr lang="en-US" sz="2400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Duration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Fellowships</a:t>
            </a: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12-24 months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Fellowships</a:t>
            </a: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24-36 months (12-24 outgoing phase + </a:t>
            </a:r>
            <a:b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months mandatory return phase in Europe)</a:t>
            </a:r>
          </a:p>
          <a:p>
            <a:pPr>
              <a:buClr>
                <a:srgbClr val="0F5494"/>
              </a:buClr>
              <a:buSzPct val="100000"/>
            </a:pPr>
            <a:r>
              <a:rPr lang="en-US" sz="2400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Secondments </a:t>
            </a:r>
          </a:p>
          <a:p>
            <a:pPr lvl="1">
              <a:buClr>
                <a:srgbClr val="0F5494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820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to 1/3 of the fellowship duration</a:t>
            </a:r>
            <a:endParaRPr lang="en-US" sz="2000" dirty="0">
              <a:solidFill>
                <a:srgbClr val="8207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F5494"/>
              </a:buClr>
              <a:buSzPct val="100000"/>
            </a:pPr>
            <a:r>
              <a:rPr lang="en-US" sz="2400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Placement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6 months in a </a:t>
            </a:r>
            <a:r>
              <a:rPr lang="en-US" sz="2000" dirty="0">
                <a:solidFill>
                  <a:srgbClr val="820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non-academic</a:t>
            </a: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European organization at the end of the fellowship</a:t>
            </a:r>
          </a:p>
          <a:p>
            <a:pPr>
              <a:buClr>
                <a:srgbClr val="0F5494"/>
              </a:buClr>
              <a:buSzPct val="100000"/>
            </a:pPr>
            <a:r>
              <a:rPr lang="en-US" sz="2400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Calls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2024: </a:t>
            </a:r>
            <a:r>
              <a:rPr lang="en-US" sz="2000" dirty="0">
                <a:solidFill>
                  <a:srgbClr val="820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April – 11 Sept</a:t>
            </a: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(overall budget 417 M€ approximately) 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Resubmission restrictions for applications receiving a score below 70%</a:t>
            </a:r>
          </a:p>
          <a:p>
            <a:pPr marL="114300" indent="0">
              <a:buNone/>
              <a:defRPr/>
            </a:pPr>
            <a:endParaRPr lang="fr-BE" dirty="0"/>
          </a:p>
        </p:txBody>
      </p:sp>
      <p:cxnSp>
        <p:nvCxnSpPr>
          <p:cNvPr id="4" name="Google Shape;102;p15">
            <a:extLst>
              <a:ext uri="{FF2B5EF4-FFF2-40B4-BE49-F238E27FC236}">
                <a16:creationId xmlns:a16="http://schemas.microsoft.com/office/drawing/2014/main" id="{35C16FBB-2B58-D4A6-CD3D-C6298CC6226B}"/>
              </a:ext>
            </a:extLst>
          </p:cNvPr>
          <p:cNvCxnSpPr>
            <a:cxnSpLocks/>
          </p:cNvCxnSpPr>
          <p:nvPr/>
        </p:nvCxnSpPr>
        <p:spPr bwMode="auto">
          <a:xfrm>
            <a:off x="911424" y="980728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7114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776213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 sz="440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MSCA Postdoctoral </a:t>
            </a:r>
            <a:r>
              <a:rPr lang="fr-FR" sz="4400" dirty="0" err="1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Fellowships</a:t>
            </a:r>
            <a:endParaRPr lang="fr-BE" dirty="0">
              <a:latin typeface="Rockwel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11424" y="1916832"/>
            <a:ext cx="9721080" cy="4351338"/>
          </a:xfrm>
        </p:spPr>
        <p:txBody>
          <a:bodyPr/>
          <a:lstStyle/>
          <a:p>
            <a:pPr marL="342900" lvl="1" algn="just">
              <a:spcBef>
                <a:spcPts val="1200"/>
              </a:spcBef>
              <a:spcAft>
                <a:spcPts val="1200"/>
              </a:spcAft>
              <a:buClr>
                <a:srgbClr val="0F549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Recruitment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under an </a:t>
            </a:r>
            <a:r>
              <a:rPr lang="en-GB" sz="2000" dirty="0">
                <a:solidFill>
                  <a:srgbClr val="820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contract </a:t>
            </a:r>
            <a:r>
              <a:rPr lang="en-GB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other direct contract with equivalent benefits) or, if not possible under national law, under fixed-amount fellowship agreement with minimum social security 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820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Full-time</a:t>
            </a:r>
            <a:r>
              <a:rPr lang="en-GB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employment unless part-time agreed by the Agency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GB" sz="2000" dirty="0">
                <a:solidFill>
                  <a:srgbClr val="8207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exclusively</a:t>
            </a:r>
            <a:r>
              <a:rPr lang="en-GB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action. 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 costs fully incurred for the benefit of the researcher </a:t>
            </a:r>
          </a:p>
          <a:p>
            <a:pPr marL="114300" indent="0">
              <a:buNone/>
              <a:defRPr/>
            </a:pPr>
            <a:endParaRPr lang="fr-BE" dirty="0"/>
          </a:p>
        </p:txBody>
      </p:sp>
      <p:cxnSp>
        <p:nvCxnSpPr>
          <p:cNvPr id="4" name="Google Shape;102;p15">
            <a:extLst>
              <a:ext uri="{FF2B5EF4-FFF2-40B4-BE49-F238E27FC236}">
                <a16:creationId xmlns:a16="http://schemas.microsoft.com/office/drawing/2014/main" id="{35C16FBB-2B58-D4A6-CD3D-C6298CC6226B}"/>
              </a:ext>
            </a:extLst>
          </p:cNvPr>
          <p:cNvCxnSpPr>
            <a:cxnSpLocks/>
          </p:cNvCxnSpPr>
          <p:nvPr/>
        </p:nvCxnSpPr>
        <p:spPr bwMode="auto">
          <a:xfrm>
            <a:off x="911424" y="980728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9052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776213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 sz="440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MSCA Postdoctoral </a:t>
            </a:r>
            <a:r>
              <a:rPr lang="fr-FR" sz="4400" dirty="0" err="1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Fellowships</a:t>
            </a:r>
            <a:endParaRPr lang="fr-BE" dirty="0">
              <a:latin typeface="Rockwell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69430" y="1848175"/>
            <a:ext cx="9721080" cy="4351338"/>
          </a:xfrm>
        </p:spPr>
        <p:txBody>
          <a:bodyPr/>
          <a:lstStyle/>
          <a:p>
            <a:pPr marL="114300" indent="0">
              <a:buNone/>
              <a:defRPr/>
            </a:pPr>
            <a:endParaRPr lang="fr-BE" dirty="0"/>
          </a:p>
        </p:txBody>
      </p:sp>
      <p:cxnSp>
        <p:nvCxnSpPr>
          <p:cNvPr id="4" name="Google Shape;102;p15">
            <a:extLst>
              <a:ext uri="{FF2B5EF4-FFF2-40B4-BE49-F238E27FC236}">
                <a16:creationId xmlns:a16="http://schemas.microsoft.com/office/drawing/2014/main" id="{35C16FBB-2B58-D4A6-CD3D-C6298CC6226B}"/>
              </a:ext>
            </a:extLst>
          </p:cNvPr>
          <p:cNvCxnSpPr>
            <a:cxnSpLocks/>
          </p:cNvCxnSpPr>
          <p:nvPr/>
        </p:nvCxnSpPr>
        <p:spPr bwMode="auto">
          <a:xfrm>
            <a:off x="911424" y="980728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F0AD0309-9AB2-1693-3D92-B5166044C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24" y="2003984"/>
            <a:ext cx="8280920" cy="4190047"/>
          </a:xfrm>
          <a:prstGeom prst="rect">
            <a:avLst/>
          </a:prstGeom>
          <a:noFill/>
          <a:ln>
            <a:solidFill>
              <a:srgbClr val="BDDEFF"/>
            </a:solidFill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F1CAD20-1FDD-41BC-9EDA-726C85AA3D09}"/>
              </a:ext>
            </a:extLst>
          </p:cNvPr>
          <p:cNvSpPr/>
          <p:nvPr/>
        </p:nvSpPr>
        <p:spPr>
          <a:xfrm>
            <a:off x="983432" y="5373216"/>
            <a:ext cx="1008112" cy="288032"/>
          </a:xfrm>
          <a:prstGeom prst="rect">
            <a:avLst/>
          </a:prstGeom>
          <a:solidFill>
            <a:srgbClr val="BDDEFF"/>
          </a:solidFill>
          <a:ln>
            <a:solidFill>
              <a:srgbClr val="BD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300" b="1" dirty="0">
                <a:solidFill>
                  <a:schemeClr val="tx1"/>
                </a:solidFill>
                <a:latin typeface="+mj-lt"/>
              </a:rPr>
              <a:t>EUR 5990</a:t>
            </a:r>
            <a:r>
              <a:rPr lang="it-IT" dirty="0"/>
              <a:t>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0D88DE8-0C7C-453E-854D-7471313B6590}"/>
              </a:ext>
            </a:extLst>
          </p:cNvPr>
          <p:cNvSpPr/>
          <p:nvPr/>
        </p:nvSpPr>
        <p:spPr bwMode="auto">
          <a:xfrm>
            <a:off x="2150567" y="5373216"/>
            <a:ext cx="936104" cy="288032"/>
          </a:xfrm>
          <a:prstGeom prst="rect">
            <a:avLst/>
          </a:prstGeom>
          <a:solidFill>
            <a:srgbClr val="BDDEFF"/>
          </a:solidFill>
          <a:ln>
            <a:solidFill>
              <a:srgbClr val="BD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>
                <a:solidFill>
                  <a:schemeClr val="tx1"/>
                </a:solidFill>
                <a:latin typeface="+mj-lt"/>
              </a:rPr>
              <a:t>EUR 710</a:t>
            </a:r>
            <a:r>
              <a:rPr lang="it-IT" sz="13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45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8200" y="776213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 sz="4400" dirty="0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MSCA Postdoctoral </a:t>
            </a:r>
            <a:r>
              <a:rPr lang="fr-FR" sz="4400" dirty="0" err="1">
                <a:solidFill>
                  <a:schemeClr val="dk1"/>
                </a:solidFill>
                <a:latin typeface="Rockwell"/>
                <a:ea typeface="Rockwell"/>
                <a:cs typeface="Rockwell"/>
              </a:rPr>
              <a:t>Fellowships</a:t>
            </a:r>
            <a:endParaRPr lang="fr-BE" dirty="0">
              <a:latin typeface="Rockwell"/>
            </a:endParaRPr>
          </a:p>
        </p:txBody>
      </p:sp>
      <p:cxnSp>
        <p:nvCxnSpPr>
          <p:cNvPr id="4" name="Google Shape;102;p15">
            <a:extLst>
              <a:ext uri="{FF2B5EF4-FFF2-40B4-BE49-F238E27FC236}">
                <a16:creationId xmlns:a16="http://schemas.microsoft.com/office/drawing/2014/main" id="{35C16FBB-2B58-D4A6-CD3D-C6298CC6226B}"/>
              </a:ext>
            </a:extLst>
          </p:cNvPr>
          <p:cNvCxnSpPr>
            <a:cxnSpLocks/>
          </p:cNvCxnSpPr>
          <p:nvPr/>
        </p:nvCxnSpPr>
        <p:spPr bwMode="auto">
          <a:xfrm>
            <a:off x="911424" y="980728"/>
            <a:ext cx="2781701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D988889-8DA4-45E2-BCC6-D277EE6C03B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911225" y="1916113"/>
            <a:ext cx="972185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anose="05000000000000000000" pitchFamily="2" charset="2"/>
              <a:buChar char="Ø"/>
              <a:defRPr sz="2000" b="1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es-ES" sz="2400" b="0" i="0" u="sng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4BD342E-62EC-5AB2-82BC-015123286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58697"/>
              </p:ext>
            </p:extLst>
          </p:nvPr>
        </p:nvGraphicFramePr>
        <p:xfrm>
          <a:off x="838200" y="2242574"/>
          <a:ext cx="9506272" cy="4024876"/>
        </p:xfrm>
        <a:graphic>
          <a:graphicData uri="http://schemas.openxmlformats.org/drawingml/2006/table">
            <a:tbl>
              <a:tblPr firstRow="1" bandRow="1"/>
              <a:tblGrid>
                <a:gridCol w="3802509">
                  <a:extLst>
                    <a:ext uri="{9D8B030D-6E8A-4147-A177-3AD203B41FA5}">
                      <a16:colId xmlns:a16="http://schemas.microsoft.com/office/drawing/2014/main" val="1547838107"/>
                    </a:ext>
                  </a:extLst>
                </a:gridCol>
                <a:gridCol w="3089538">
                  <a:extLst>
                    <a:ext uri="{9D8B030D-6E8A-4147-A177-3AD203B41FA5}">
                      <a16:colId xmlns:a16="http://schemas.microsoft.com/office/drawing/2014/main" val="296591899"/>
                    </a:ext>
                  </a:extLst>
                </a:gridCol>
                <a:gridCol w="2614225">
                  <a:extLst>
                    <a:ext uri="{9D8B030D-6E8A-4147-A177-3AD203B41FA5}">
                      <a16:colId xmlns:a16="http://schemas.microsoft.com/office/drawing/2014/main" val="3395561053"/>
                    </a:ext>
                  </a:extLst>
                </a:gridCol>
              </a:tblGrid>
              <a:tr h="532986">
                <a:tc>
                  <a:txBody>
                    <a:bodyPr/>
                    <a:lstStyle>
                      <a:lvl1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Excellence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>
                      <a:lvl1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>
                      <a:lvl1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efficiency </a:t>
                      </a:r>
                      <a:b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the implementation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54056"/>
                  </a:ext>
                </a:extLst>
              </a:tr>
              <a:tr h="919378">
                <a:tc>
                  <a:txBody>
                    <a:bodyPr/>
                    <a:lstStyle>
                      <a:lvl1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pertinence of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project’s research and innovation objectives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(and the extent to which they are ambitious, and go beyond the state of the art)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Credibility of the measures to 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 the career perspectives and employability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the researcher and contribution to his/her skills development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effectiveness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the work plan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 assessment of risks and appropriateness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the effort assigned to work packages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50287"/>
                  </a:ext>
                </a:extLst>
              </a:tr>
              <a:tr h="1104584">
                <a:tc>
                  <a:txBody>
                    <a:bodyPr/>
                    <a:lstStyle>
                      <a:lvl1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Soundness of the proposed methodology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(including interdisciplinary approaches, consideration of the gender dimension and other diversity aspects if relevant for the research project, and the quality of open science practices)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Suitability and quality of the measures to maximise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outcomes and impacts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as set out in the dissemination and exploitation plan, including communication activities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2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 and capacity of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host institutions and participating organisations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including hosting arrangements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43438"/>
                  </a:ext>
                </a:extLst>
              </a:tr>
              <a:tr h="608561">
                <a:tc>
                  <a:txBody>
                    <a:bodyPr/>
                    <a:lstStyle>
                      <a:lvl1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 of the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supervision, training and of the two-way transfer of knowledge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between the researcher and the host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magnitude and importance of the project’s contribution to the </a:t>
                      </a:r>
                      <a:r>
                        <a:rPr lang="en-IE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expected scientific, societal and economic impacts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29140"/>
                  </a:ext>
                </a:extLst>
              </a:tr>
              <a:tr h="583016">
                <a:tc>
                  <a:txBody>
                    <a:bodyPr/>
                    <a:lstStyle>
                      <a:lvl1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Quality and appropriateness of the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researcher’s professional experience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competences and skills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B8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2692806"/>
                  </a:ext>
                </a:extLst>
              </a:tr>
              <a:tr h="267849">
                <a:tc>
                  <a:txBody>
                    <a:bodyPr/>
                    <a:lstStyle>
                      <a:lvl1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>
                      <a:lvl1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>
                      <a:lvl1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5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94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3639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1169</Words>
  <Application>Microsoft Office PowerPoint</Application>
  <DocSecurity>0</DocSecurity>
  <PresentationFormat>Widescreen</PresentationFormat>
  <Paragraphs>114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Rockwell</vt:lpstr>
      <vt:lpstr>Times New Roman</vt:lpstr>
      <vt:lpstr>Wingdings</vt:lpstr>
      <vt:lpstr>Thème Office</vt:lpstr>
      <vt:lpstr>Presentazione standard di PowerPoint</vt:lpstr>
      <vt:lpstr>MSCA Postdoctoral Fellowships</vt:lpstr>
      <vt:lpstr>MSCA Postdoctoral Fellowships</vt:lpstr>
      <vt:lpstr>MSCA Postdoctoral Fellowships</vt:lpstr>
      <vt:lpstr>MSCA Postdoctoral Fellowships</vt:lpstr>
      <vt:lpstr>MSCA Postdoctoral Fellowships</vt:lpstr>
      <vt:lpstr>MSCA Postdoctoral Fellowships</vt:lpstr>
      <vt:lpstr>MSCA Postdoctoral Fellowships</vt:lpstr>
      <vt:lpstr>MSCA Postdoctoral Fellowships</vt:lpstr>
      <vt:lpstr>MSCA Postdoctoral Fellowships Key elements of a successful proposal</vt:lpstr>
      <vt:lpstr>MSCA Postdoctoral Fellowships Key elements of a successful proposal</vt:lpstr>
      <vt:lpstr>MSCA Postdoctoral Fellowships Key elements of a successful proposal</vt:lpstr>
      <vt:lpstr>MSCA Postdoctoral Fellowships Useful links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Kusmierek Sophie</dc:creator>
  <cp:keywords/>
  <dc:description/>
  <cp:lastModifiedBy>Rosa Cecilia Di Stefano</cp:lastModifiedBy>
  <cp:revision>33</cp:revision>
  <dcterms:modified xsi:type="dcterms:W3CDTF">2024-06-19T15:59:27Z</dcterms:modified>
  <cp:category/>
  <dc:identifier/>
  <cp:contentStatus/>
  <dc:language/>
  <cp:version/>
</cp:coreProperties>
</file>