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6" r:id="rId3"/>
    <p:sldId id="275" r:id="rId4"/>
    <p:sldId id="276" r:id="rId5"/>
    <p:sldId id="274" r:id="rId6"/>
    <p:sldId id="277" r:id="rId7"/>
    <p:sldId id="259" r:id="rId8"/>
    <p:sldId id="260" r:id="rId9"/>
    <p:sldId id="261" r:id="rId10"/>
    <p:sldId id="269" r:id="rId11"/>
    <p:sldId id="278" r:id="rId12"/>
    <p:sldId id="272" r:id="rId13"/>
    <p:sldId id="270" r:id="rId14"/>
    <p:sldId id="273" r:id="rId15"/>
  </p:sldIdLst>
  <p:sldSz cx="12192000" cy="6858000"/>
  <p:notesSz cx="6858000" cy="9144000"/>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0"/>
  </p:normalViewPr>
  <p:slideViewPr>
    <p:cSldViewPr snapToGrid="0">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5C7FD-6EF1-4AC5-9330-29AA7CA1265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E467493-B19F-400B-9A8E-01ADA5E91462}">
      <dgm:prSet/>
      <dgm:spPr/>
      <dgm:t>
        <a:bodyPr/>
        <a:lstStyle/>
        <a:p>
          <a:pPr>
            <a:lnSpc>
              <a:spcPct val="100000"/>
            </a:lnSpc>
          </a:pPr>
          <a:r>
            <a:rPr lang="en-GB" dirty="0"/>
            <a:t>1. How can we improve the quality of internationalization management?</a:t>
          </a:r>
          <a:endParaRPr lang="en-US" dirty="0"/>
        </a:p>
      </dgm:t>
    </dgm:pt>
    <dgm:pt modelId="{53A82221-93EB-41C1-8794-BAFD91EF83CF}" type="parTrans" cxnId="{4E70E98F-1C0B-40BC-B045-6E8181C70D86}">
      <dgm:prSet/>
      <dgm:spPr/>
      <dgm:t>
        <a:bodyPr/>
        <a:lstStyle/>
        <a:p>
          <a:endParaRPr lang="en-US"/>
        </a:p>
      </dgm:t>
    </dgm:pt>
    <dgm:pt modelId="{35BA65C0-2C12-4984-B4F0-A667BCE24F25}" type="sibTrans" cxnId="{4E70E98F-1C0B-40BC-B045-6E8181C70D86}">
      <dgm:prSet/>
      <dgm:spPr/>
      <dgm:t>
        <a:bodyPr/>
        <a:lstStyle/>
        <a:p>
          <a:endParaRPr lang="en-US"/>
        </a:p>
      </dgm:t>
    </dgm:pt>
    <dgm:pt modelId="{8083C543-37C3-4F6B-BC97-025330C3E014}">
      <dgm:prSet/>
      <dgm:spPr/>
      <dgm:t>
        <a:bodyPr/>
        <a:lstStyle/>
        <a:p>
          <a:pPr>
            <a:lnSpc>
              <a:spcPct val="100000"/>
            </a:lnSpc>
          </a:pPr>
          <a:r>
            <a:rPr lang="en-GB"/>
            <a:t>2. What are innovative formats for joint staff development that go beyond ERASMUS Staff Weeks?</a:t>
          </a:r>
          <a:endParaRPr lang="en-US"/>
        </a:p>
      </dgm:t>
    </dgm:pt>
    <dgm:pt modelId="{3F6723FD-4A1E-44DA-B5CE-F06ED28219A5}" type="parTrans" cxnId="{FDB36E31-9A6C-4FDF-9787-3AA358A88E7E}">
      <dgm:prSet/>
      <dgm:spPr/>
      <dgm:t>
        <a:bodyPr/>
        <a:lstStyle/>
        <a:p>
          <a:endParaRPr lang="en-US"/>
        </a:p>
      </dgm:t>
    </dgm:pt>
    <dgm:pt modelId="{5A9E8443-B4CC-4027-9DE9-AA6F882C8406}" type="sibTrans" cxnId="{FDB36E31-9A6C-4FDF-9787-3AA358A88E7E}">
      <dgm:prSet/>
      <dgm:spPr/>
      <dgm:t>
        <a:bodyPr/>
        <a:lstStyle/>
        <a:p>
          <a:endParaRPr lang="en-US"/>
        </a:p>
      </dgm:t>
    </dgm:pt>
    <dgm:pt modelId="{6B772A7D-44EB-4DFC-A6F9-38E52A53F44D}">
      <dgm:prSet/>
      <dgm:spPr/>
      <dgm:t>
        <a:bodyPr/>
        <a:lstStyle/>
        <a:p>
          <a:pPr>
            <a:lnSpc>
              <a:spcPct val="100000"/>
            </a:lnSpc>
          </a:pPr>
          <a:r>
            <a:rPr lang="en-GB"/>
            <a:t>3. In which management areas can joint non-academic staff development initiatives underpin the overall CIVIS objectives? What could be concrete measures?</a:t>
          </a:r>
          <a:endParaRPr lang="en-US"/>
        </a:p>
      </dgm:t>
    </dgm:pt>
    <dgm:pt modelId="{320B7979-34F2-4CD7-B6CC-526E70F0D96D}" type="parTrans" cxnId="{A119300E-DDC7-4D49-8C4C-846C6033DCB7}">
      <dgm:prSet/>
      <dgm:spPr/>
      <dgm:t>
        <a:bodyPr/>
        <a:lstStyle/>
        <a:p>
          <a:endParaRPr lang="en-US"/>
        </a:p>
      </dgm:t>
    </dgm:pt>
    <dgm:pt modelId="{115CC74A-5118-4990-BAEB-B07ECBFF3E0B}" type="sibTrans" cxnId="{A119300E-DDC7-4D49-8C4C-846C6033DCB7}">
      <dgm:prSet/>
      <dgm:spPr/>
      <dgm:t>
        <a:bodyPr/>
        <a:lstStyle/>
        <a:p>
          <a:endParaRPr lang="en-US"/>
        </a:p>
      </dgm:t>
    </dgm:pt>
    <dgm:pt modelId="{46081FD0-4167-4FE3-BCF1-ED214CB49206}" type="pres">
      <dgm:prSet presAssocID="{A415C7FD-6EF1-4AC5-9330-29AA7CA1265C}" presName="root" presStyleCnt="0">
        <dgm:presLayoutVars>
          <dgm:dir/>
          <dgm:resizeHandles val="exact"/>
        </dgm:presLayoutVars>
      </dgm:prSet>
      <dgm:spPr/>
    </dgm:pt>
    <dgm:pt modelId="{570317F5-CD4F-4E88-9F59-067E950E2921}" type="pres">
      <dgm:prSet presAssocID="{8E467493-B19F-400B-9A8E-01ADA5E91462}" presName="compNode" presStyleCnt="0"/>
      <dgm:spPr/>
    </dgm:pt>
    <dgm:pt modelId="{949C7619-B9E2-4070-99FB-C9142FF0F401}" type="pres">
      <dgm:prSet presAssocID="{8E467493-B19F-400B-9A8E-01ADA5E91462}" presName="bgRect" presStyleLbl="bgShp" presStyleIdx="0" presStyleCnt="3"/>
      <dgm:spPr/>
    </dgm:pt>
    <dgm:pt modelId="{2B4115AC-2165-4C8B-9DCD-63E3492AE66D}" type="pres">
      <dgm:prSet presAssocID="{8E467493-B19F-400B-9A8E-01ADA5E914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57DD5517-DB84-4E3F-AF9C-A50B4A27E89A}" type="pres">
      <dgm:prSet presAssocID="{8E467493-B19F-400B-9A8E-01ADA5E91462}" presName="spaceRect" presStyleCnt="0"/>
      <dgm:spPr/>
    </dgm:pt>
    <dgm:pt modelId="{25B35BC2-402B-4F66-BE8C-B2AE33952914}" type="pres">
      <dgm:prSet presAssocID="{8E467493-B19F-400B-9A8E-01ADA5E91462}" presName="parTx" presStyleLbl="revTx" presStyleIdx="0" presStyleCnt="3">
        <dgm:presLayoutVars>
          <dgm:chMax val="0"/>
          <dgm:chPref val="0"/>
        </dgm:presLayoutVars>
      </dgm:prSet>
      <dgm:spPr/>
    </dgm:pt>
    <dgm:pt modelId="{DBBF41FD-6B60-4C96-B137-12BCE03A1796}" type="pres">
      <dgm:prSet presAssocID="{35BA65C0-2C12-4984-B4F0-A667BCE24F25}" presName="sibTrans" presStyleCnt="0"/>
      <dgm:spPr/>
    </dgm:pt>
    <dgm:pt modelId="{F9BB62F4-A56D-411A-ACB9-478AD1BDE864}" type="pres">
      <dgm:prSet presAssocID="{8083C543-37C3-4F6B-BC97-025330C3E014}" presName="compNode" presStyleCnt="0"/>
      <dgm:spPr/>
    </dgm:pt>
    <dgm:pt modelId="{6DBB0F9F-12C4-4E73-BD1C-F10049593212}" type="pres">
      <dgm:prSet presAssocID="{8083C543-37C3-4F6B-BC97-025330C3E014}" presName="bgRect" presStyleLbl="bgShp" presStyleIdx="1" presStyleCnt="3"/>
      <dgm:spPr/>
    </dgm:pt>
    <dgm:pt modelId="{E15489FF-5F52-493B-B252-0B4CFC3BF4DD}" type="pres">
      <dgm:prSet presAssocID="{8083C543-37C3-4F6B-BC97-025330C3E0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6737B432-AF0A-4E6A-A7AF-5504969EFFBC}" type="pres">
      <dgm:prSet presAssocID="{8083C543-37C3-4F6B-BC97-025330C3E014}" presName="spaceRect" presStyleCnt="0"/>
      <dgm:spPr/>
    </dgm:pt>
    <dgm:pt modelId="{ED4CF831-D244-4DC8-AD6A-8E03717B79D2}" type="pres">
      <dgm:prSet presAssocID="{8083C543-37C3-4F6B-BC97-025330C3E014}" presName="parTx" presStyleLbl="revTx" presStyleIdx="1" presStyleCnt="3">
        <dgm:presLayoutVars>
          <dgm:chMax val="0"/>
          <dgm:chPref val="0"/>
        </dgm:presLayoutVars>
      </dgm:prSet>
      <dgm:spPr/>
    </dgm:pt>
    <dgm:pt modelId="{FCC732C3-2845-4E97-B89E-3564CE581189}" type="pres">
      <dgm:prSet presAssocID="{5A9E8443-B4CC-4027-9DE9-AA6F882C8406}" presName="sibTrans" presStyleCnt="0"/>
      <dgm:spPr/>
    </dgm:pt>
    <dgm:pt modelId="{D289D8C1-BA27-42DC-99AB-C9B9F3DC7AF0}" type="pres">
      <dgm:prSet presAssocID="{6B772A7D-44EB-4DFC-A6F9-38E52A53F44D}" presName="compNode" presStyleCnt="0"/>
      <dgm:spPr/>
    </dgm:pt>
    <dgm:pt modelId="{471EA6E4-4292-4D7C-81E1-5E97764D56EC}" type="pres">
      <dgm:prSet presAssocID="{6B772A7D-44EB-4DFC-A6F9-38E52A53F44D}" presName="bgRect" presStyleLbl="bgShp" presStyleIdx="2" presStyleCnt="3"/>
      <dgm:spPr/>
    </dgm:pt>
    <dgm:pt modelId="{043B7DF4-B84E-4609-8AC6-7FBC634BCD7A}" type="pres">
      <dgm:prSet presAssocID="{6B772A7D-44EB-4DFC-A6F9-38E52A53F4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ement truck"/>
        </a:ext>
      </dgm:extLst>
    </dgm:pt>
    <dgm:pt modelId="{CBE97DF2-9F12-471F-80A3-AEEFEF9BDE42}" type="pres">
      <dgm:prSet presAssocID="{6B772A7D-44EB-4DFC-A6F9-38E52A53F44D}" presName="spaceRect" presStyleCnt="0"/>
      <dgm:spPr/>
    </dgm:pt>
    <dgm:pt modelId="{16878B88-73E8-4E78-930E-128CC5AE7D04}" type="pres">
      <dgm:prSet presAssocID="{6B772A7D-44EB-4DFC-A6F9-38E52A53F44D}" presName="parTx" presStyleLbl="revTx" presStyleIdx="2" presStyleCnt="3">
        <dgm:presLayoutVars>
          <dgm:chMax val="0"/>
          <dgm:chPref val="0"/>
        </dgm:presLayoutVars>
      </dgm:prSet>
      <dgm:spPr/>
    </dgm:pt>
  </dgm:ptLst>
  <dgm:cxnLst>
    <dgm:cxn modelId="{A119300E-DDC7-4D49-8C4C-846C6033DCB7}" srcId="{A415C7FD-6EF1-4AC5-9330-29AA7CA1265C}" destId="{6B772A7D-44EB-4DFC-A6F9-38E52A53F44D}" srcOrd="2" destOrd="0" parTransId="{320B7979-34F2-4CD7-B6CC-526E70F0D96D}" sibTransId="{115CC74A-5118-4990-BAEB-B07ECBFF3E0B}"/>
    <dgm:cxn modelId="{FDB36E31-9A6C-4FDF-9787-3AA358A88E7E}" srcId="{A415C7FD-6EF1-4AC5-9330-29AA7CA1265C}" destId="{8083C543-37C3-4F6B-BC97-025330C3E014}" srcOrd="1" destOrd="0" parTransId="{3F6723FD-4A1E-44DA-B5CE-F06ED28219A5}" sibTransId="{5A9E8443-B4CC-4027-9DE9-AA6F882C8406}"/>
    <dgm:cxn modelId="{EE01B979-6A76-450F-ADA9-EB0AC3A9A6B9}" type="presOf" srcId="{8E467493-B19F-400B-9A8E-01ADA5E91462}" destId="{25B35BC2-402B-4F66-BE8C-B2AE33952914}" srcOrd="0" destOrd="0" presId="urn:microsoft.com/office/officeart/2018/2/layout/IconVerticalSolidList"/>
    <dgm:cxn modelId="{4E70E98F-1C0B-40BC-B045-6E8181C70D86}" srcId="{A415C7FD-6EF1-4AC5-9330-29AA7CA1265C}" destId="{8E467493-B19F-400B-9A8E-01ADA5E91462}" srcOrd="0" destOrd="0" parTransId="{53A82221-93EB-41C1-8794-BAFD91EF83CF}" sibTransId="{35BA65C0-2C12-4984-B4F0-A667BCE24F25}"/>
    <dgm:cxn modelId="{666AC7A7-E59E-46A6-A907-53FB5B8B5DC3}" type="presOf" srcId="{A415C7FD-6EF1-4AC5-9330-29AA7CA1265C}" destId="{46081FD0-4167-4FE3-BCF1-ED214CB49206}" srcOrd="0" destOrd="0" presId="urn:microsoft.com/office/officeart/2018/2/layout/IconVerticalSolidList"/>
    <dgm:cxn modelId="{E551FBCB-295B-4103-9B29-D0A049CC97BB}" type="presOf" srcId="{6B772A7D-44EB-4DFC-A6F9-38E52A53F44D}" destId="{16878B88-73E8-4E78-930E-128CC5AE7D04}" srcOrd="0" destOrd="0" presId="urn:microsoft.com/office/officeart/2018/2/layout/IconVerticalSolidList"/>
    <dgm:cxn modelId="{873503F4-1A0C-4B7E-8817-5DFB0D585C1F}" type="presOf" srcId="{8083C543-37C3-4F6B-BC97-025330C3E014}" destId="{ED4CF831-D244-4DC8-AD6A-8E03717B79D2}" srcOrd="0" destOrd="0" presId="urn:microsoft.com/office/officeart/2018/2/layout/IconVerticalSolidList"/>
    <dgm:cxn modelId="{E97A6DFF-9BC5-4B5C-9A9C-D9420F0404DF}" type="presParOf" srcId="{46081FD0-4167-4FE3-BCF1-ED214CB49206}" destId="{570317F5-CD4F-4E88-9F59-067E950E2921}" srcOrd="0" destOrd="0" presId="urn:microsoft.com/office/officeart/2018/2/layout/IconVerticalSolidList"/>
    <dgm:cxn modelId="{E37F6A76-E702-49C5-9C97-98D1D8D4E749}" type="presParOf" srcId="{570317F5-CD4F-4E88-9F59-067E950E2921}" destId="{949C7619-B9E2-4070-99FB-C9142FF0F401}" srcOrd="0" destOrd="0" presId="urn:microsoft.com/office/officeart/2018/2/layout/IconVerticalSolidList"/>
    <dgm:cxn modelId="{EE94087B-7B77-47C4-AF85-502DD6941D0E}" type="presParOf" srcId="{570317F5-CD4F-4E88-9F59-067E950E2921}" destId="{2B4115AC-2165-4C8B-9DCD-63E3492AE66D}" srcOrd="1" destOrd="0" presId="urn:microsoft.com/office/officeart/2018/2/layout/IconVerticalSolidList"/>
    <dgm:cxn modelId="{2D44011C-2E9F-4053-8D6D-E44994864164}" type="presParOf" srcId="{570317F5-CD4F-4E88-9F59-067E950E2921}" destId="{57DD5517-DB84-4E3F-AF9C-A50B4A27E89A}" srcOrd="2" destOrd="0" presId="urn:microsoft.com/office/officeart/2018/2/layout/IconVerticalSolidList"/>
    <dgm:cxn modelId="{8B527F74-C8DB-4FF7-A163-562D1A7917C5}" type="presParOf" srcId="{570317F5-CD4F-4E88-9F59-067E950E2921}" destId="{25B35BC2-402B-4F66-BE8C-B2AE33952914}" srcOrd="3" destOrd="0" presId="urn:microsoft.com/office/officeart/2018/2/layout/IconVerticalSolidList"/>
    <dgm:cxn modelId="{140C87C2-3FEC-4C8F-BF16-0E27E21F476F}" type="presParOf" srcId="{46081FD0-4167-4FE3-BCF1-ED214CB49206}" destId="{DBBF41FD-6B60-4C96-B137-12BCE03A1796}" srcOrd="1" destOrd="0" presId="urn:microsoft.com/office/officeart/2018/2/layout/IconVerticalSolidList"/>
    <dgm:cxn modelId="{5AB9426F-020F-4736-8A38-1479738D9D89}" type="presParOf" srcId="{46081FD0-4167-4FE3-BCF1-ED214CB49206}" destId="{F9BB62F4-A56D-411A-ACB9-478AD1BDE864}" srcOrd="2" destOrd="0" presId="urn:microsoft.com/office/officeart/2018/2/layout/IconVerticalSolidList"/>
    <dgm:cxn modelId="{A6A6F59A-5ADD-454C-B98A-58AA03B31865}" type="presParOf" srcId="{F9BB62F4-A56D-411A-ACB9-478AD1BDE864}" destId="{6DBB0F9F-12C4-4E73-BD1C-F10049593212}" srcOrd="0" destOrd="0" presId="urn:microsoft.com/office/officeart/2018/2/layout/IconVerticalSolidList"/>
    <dgm:cxn modelId="{B8470768-CE8E-4838-BA28-60526788B7A2}" type="presParOf" srcId="{F9BB62F4-A56D-411A-ACB9-478AD1BDE864}" destId="{E15489FF-5F52-493B-B252-0B4CFC3BF4DD}" srcOrd="1" destOrd="0" presId="urn:microsoft.com/office/officeart/2018/2/layout/IconVerticalSolidList"/>
    <dgm:cxn modelId="{F4E3D998-B759-4D92-9211-016ED558192E}" type="presParOf" srcId="{F9BB62F4-A56D-411A-ACB9-478AD1BDE864}" destId="{6737B432-AF0A-4E6A-A7AF-5504969EFFBC}" srcOrd="2" destOrd="0" presId="urn:microsoft.com/office/officeart/2018/2/layout/IconVerticalSolidList"/>
    <dgm:cxn modelId="{3B6F6D59-1526-4EEF-AF53-7B5C8CDE47A7}" type="presParOf" srcId="{F9BB62F4-A56D-411A-ACB9-478AD1BDE864}" destId="{ED4CF831-D244-4DC8-AD6A-8E03717B79D2}" srcOrd="3" destOrd="0" presId="urn:microsoft.com/office/officeart/2018/2/layout/IconVerticalSolidList"/>
    <dgm:cxn modelId="{942F0057-2137-4BD4-ACCA-C06B949DB97C}" type="presParOf" srcId="{46081FD0-4167-4FE3-BCF1-ED214CB49206}" destId="{FCC732C3-2845-4E97-B89E-3564CE581189}" srcOrd="3" destOrd="0" presId="urn:microsoft.com/office/officeart/2018/2/layout/IconVerticalSolidList"/>
    <dgm:cxn modelId="{6978D15C-69E3-499D-BAB6-DB2DC5DAC820}" type="presParOf" srcId="{46081FD0-4167-4FE3-BCF1-ED214CB49206}" destId="{D289D8C1-BA27-42DC-99AB-C9B9F3DC7AF0}" srcOrd="4" destOrd="0" presId="urn:microsoft.com/office/officeart/2018/2/layout/IconVerticalSolidList"/>
    <dgm:cxn modelId="{DD59890C-DDAA-4980-A415-8FB35968FF88}" type="presParOf" srcId="{D289D8C1-BA27-42DC-99AB-C9B9F3DC7AF0}" destId="{471EA6E4-4292-4D7C-81E1-5E97764D56EC}" srcOrd="0" destOrd="0" presId="urn:microsoft.com/office/officeart/2018/2/layout/IconVerticalSolidList"/>
    <dgm:cxn modelId="{9FE47085-95A7-49C2-A13A-FBAB2CA38911}" type="presParOf" srcId="{D289D8C1-BA27-42DC-99AB-C9B9F3DC7AF0}" destId="{043B7DF4-B84E-4609-8AC6-7FBC634BCD7A}" srcOrd="1" destOrd="0" presId="urn:microsoft.com/office/officeart/2018/2/layout/IconVerticalSolidList"/>
    <dgm:cxn modelId="{876DA0B9-F3A9-4A81-93B2-7DEA0F58E630}" type="presParOf" srcId="{D289D8C1-BA27-42DC-99AB-C9B9F3DC7AF0}" destId="{CBE97DF2-9F12-471F-80A3-AEEFEF9BDE42}" srcOrd="2" destOrd="0" presId="urn:microsoft.com/office/officeart/2018/2/layout/IconVerticalSolidList"/>
    <dgm:cxn modelId="{DB71F057-0A16-4E3A-A605-1BCA9242EAD4}" type="presParOf" srcId="{D289D8C1-BA27-42DC-99AB-C9B9F3DC7AF0}" destId="{16878B88-73E8-4E78-930E-128CC5AE7D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C7619-B9E2-4070-99FB-C9142FF0F401}">
      <dsp:nvSpPr>
        <dsp:cNvPr id="0" name=""/>
        <dsp:cNvSpPr/>
      </dsp:nvSpPr>
      <dsp:spPr>
        <a:xfrm>
          <a:off x="0" y="53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115AC-2165-4C8B-9DCD-63E3492AE66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B35BC2-402B-4F66-BE8C-B2AE33952914}">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GB" sz="1500" kern="1200" dirty="0"/>
            <a:t>1. How can we improve the quality of internationalization management?</a:t>
          </a:r>
          <a:endParaRPr lang="en-US" sz="1500" kern="1200" dirty="0"/>
        </a:p>
      </dsp:txBody>
      <dsp:txXfrm>
        <a:off x="1435590" y="531"/>
        <a:ext cx="3746009" cy="1242935"/>
      </dsp:txXfrm>
    </dsp:sp>
    <dsp:sp modelId="{6DBB0F9F-12C4-4E73-BD1C-F10049593212}">
      <dsp:nvSpPr>
        <dsp:cNvPr id="0" name=""/>
        <dsp:cNvSpPr/>
      </dsp:nvSpPr>
      <dsp:spPr>
        <a:xfrm>
          <a:off x="0" y="155420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489FF-5F52-493B-B252-0B4CFC3BF4D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CF831-D244-4DC8-AD6A-8E03717B79D2}">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GB" sz="1500" kern="1200"/>
            <a:t>2. What are innovative formats for joint staff development that go beyond ERASMUS Staff Weeks?</a:t>
          </a:r>
          <a:endParaRPr lang="en-US" sz="1500" kern="1200"/>
        </a:p>
      </dsp:txBody>
      <dsp:txXfrm>
        <a:off x="1435590" y="1554201"/>
        <a:ext cx="3746009" cy="1242935"/>
      </dsp:txXfrm>
    </dsp:sp>
    <dsp:sp modelId="{471EA6E4-4292-4D7C-81E1-5E97764D56EC}">
      <dsp:nvSpPr>
        <dsp:cNvPr id="0" name=""/>
        <dsp:cNvSpPr/>
      </dsp:nvSpPr>
      <dsp:spPr>
        <a:xfrm>
          <a:off x="0" y="3107870"/>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B7DF4-B84E-4609-8AC6-7FBC634BCD7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878B88-73E8-4E78-930E-128CC5AE7D04}">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GB" sz="1500" kern="1200"/>
            <a:t>3. In which management areas can joint non-academic staff development initiatives underpin the overall CIVIS objectives? What could be concrete measures?</a:t>
          </a:r>
          <a:endParaRPr lang="en-US" sz="1500" kern="1200"/>
        </a:p>
      </dsp:txBody>
      <dsp:txXfrm>
        <a:off x="1435590" y="3107870"/>
        <a:ext cx="3746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3990-3051-8CBF-6F1A-B011F0F96B5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O"/>
          </a:p>
        </p:txBody>
      </p:sp>
      <p:sp>
        <p:nvSpPr>
          <p:cNvPr id="3" name="Subtitle 2">
            <a:extLst>
              <a:ext uri="{FF2B5EF4-FFF2-40B4-BE49-F238E27FC236}">
                <a16:creationId xmlns:a16="http://schemas.microsoft.com/office/drawing/2014/main" id="{19493163-95B9-92FC-2AE5-4A0AF9BBD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O"/>
          </a:p>
        </p:txBody>
      </p:sp>
      <p:sp>
        <p:nvSpPr>
          <p:cNvPr id="4" name="Date Placeholder 3">
            <a:extLst>
              <a:ext uri="{FF2B5EF4-FFF2-40B4-BE49-F238E27FC236}">
                <a16:creationId xmlns:a16="http://schemas.microsoft.com/office/drawing/2014/main" id="{998A8852-69D4-2564-F5F9-9C85E16E0FFA}"/>
              </a:ext>
            </a:extLst>
          </p:cNvPr>
          <p:cNvSpPr>
            <a:spLocks noGrp="1"/>
          </p:cNvSpPr>
          <p:nvPr>
            <p:ph type="dt" sz="half" idx="10"/>
          </p:nvPr>
        </p:nvSpPr>
        <p:spPr/>
        <p:txBody>
          <a:bodyPr/>
          <a:lstStyle/>
          <a:p>
            <a:fld id="{C430C1A7-29AE-A94E-AC07-B0F67B9CF441}" type="datetimeFigureOut">
              <a:rPr lang="en-RO" smtClean="0"/>
              <a:t>10.11.2023</a:t>
            </a:fld>
            <a:endParaRPr lang="en-RO"/>
          </a:p>
        </p:txBody>
      </p:sp>
      <p:sp>
        <p:nvSpPr>
          <p:cNvPr id="5" name="Footer Placeholder 4">
            <a:extLst>
              <a:ext uri="{FF2B5EF4-FFF2-40B4-BE49-F238E27FC236}">
                <a16:creationId xmlns:a16="http://schemas.microsoft.com/office/drawing/2014/main" id="{65C5D87D-6434-FDD9-EF1B-2E6B0945A78B}"/>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987689C4-76E9-481B-37ED-2B0D9638E843}"/>
              </a:ext>
            </a:extLst>
          </p:cNvPr>
          <p:cNvSpPr>
            <a:spLocks noGrp="1"/>
          </p:cNvSpPr>
          <p:nvPr>
            <p:ph type="sldNum" sz="quarter" idx="12"/>
          </p:nvPr>
        </p:nvSpPr>
        <p:spPr/>
        <p:txBody>
          <a:bodyPr/>
          <a:lstStyle/>
          <a:p>
            <a:fld id="{00E44F07-4AC5-9A49-AB78-E6C392882DBF}" type="slidenum">
              <a:rPr lang="en-RO" smtClean="0"/>
              <a:t>‹#›</a:t>
            </a:fld>
            <a:endParaRPr lang="en-RO"/>
          </a:p>
        </p:txBody>
      </p:sp>
    </p:spTree>
    <p:extLst>
      <p:ext uri="{BB962C8B-B14F-4D97-AF65-F5344CB8AC3E}">
        <p14:creationId xmlns:p14="http://schemas.microsoft.com/office/powerpoint/2010/main" val="50029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22D7-8388-F07F-40F8-D7D0E74C92D1}"/>
              </a:ext>
            </a:extLst>
          </p:cNvPr>
          <p:cNvSpPr>
            <a:spLocks noGrp="1"/>
          </p:cNvSpPr>
          <p:nvPr>
            <p:ph type="title"/>
          </p:nvPr>
        </p:nvSpPr>
        <p:spPr/>
        <p:txBody>
          <a:bodyPr/>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1A803DA4-8487-353C-0ADE-C4280684BE0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1C64D097-5BE5-3D59-4D10-D430577957F0}"/>
              </a:ext>
            </a:extLst>
          </p:cNvPr>
          <p:cNvSpPr>
            <a:spLocks noGrp="1"/>
          </p:cNvSpPr>
          <p:nvPr>
            <p:ph type="dt" sz="half" idx="10"/>
          </p:nvPr>
        </p:nvSpPr>
        <p:spPr/>
        <p:txBody>
          <a:bodyPr/>
          <a:lstStyle/>
          <a:p>
            <a:fld id="{C430C1A7-29AE-A94E-AC07-B0F67B9CF441}" type="datetimeFigureOut">
              <a:rPr lang="en-RO" smtClean="0"/>
              <a:t>10.11.2023</a:t>
            </a:fld>
            <a:endParaRPr lang="en-RO"/>
          </a:p>
        </p:txBody>
      </p:sp>
      <p:sp>
        <p:nvSpPr>
          <p:cNvPr id="5" name="Footer Placeholder 4">
            <a:extLst>
              <a:ext uri="{FF2B5EF4-FFF2-40B4-BE49-F238E27FC236}">
                <a16:creationId xmlns:a16="http://schemas.microsoft.com/office/drawing/2014/main" id="{51B0171E-0006-F61C-BDDE-EEF47E87615C}"/>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7391AD6F-5F58-D586-3A57-4D7C933C1D17}"/>
              </a:ext>
            </a:extLst>
          </p:cNvPr>
          <p:cNvSpPr>
            <a:spLocks noGrp="1"/>
          </p:cNvSpPr>
          <p:nvPr>
            <p:ph type="sldNum" sz="quarter" idx="12"/>
          </p:nvPr>
        </p:nvSpPr>
        <p:spPr/>
        <p:txBody>
          <a:bodyPr/>
          <a:lstStyle/>
          <a:p>
            <a:fld id="{00E44F07-4AC5-9A49-AB78-E6C392882DBF}" type="slidenum">
              <a:rPr lang="en-RO" smtClean="0"/>
              <a:t>‹#›</a:t>
            </a:fld>
            <a:endParaRPr lang="en-RO"/>
          </a:p>
        </p:txBody>
      </p:sp>
    </p:spTree>
    <p:extLst>
      <p:ext uri="{BB962C8B-B14F-4D97-AF65-F5344CB8AC3E}">
        <p14:creationId xmlns:p14="http://schemas.microsoft.com/office/powerpoint/2010/main" val="160860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FC452-65D2-973E-D6F2-1B73E5A0097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A9F920A2-A40B-C540-951F-89F97D8848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A8447855-6E76-B859-4733-55C70D106E06}"/>
              </a:ext>
            </a:extLst>
          </p:cNvPr>
          <p:cNvSpPr>
            <a:spLocks noGrp="1"/>
          </p:cNvSpPr>
          <p:nvPr>
            <p:ph type="dt" sz="half" idx="10"/>
          </p:nvPr>
        </p:nvSpPr>
        <p:spPr/>
        <p:txBody>
          <a:bodyPr/>
          <a:lstStyle/>
          <a:p>
            <a:fld id="{C430C1A7-29AE-A94E-AC07-B0F67B9CF441}" type="datetimeFigureOut">
              <a:rPr lang="en-RO" smtClean="0"/>
              <a:t>10.11.2023</a:t>
            </a:fld>
            <a:endParaRPr lang="en-RO"/>
          </a:p>
        </p:txBody>
      </p:sp>
      <p:sp>
        <p:nvSpPr>
          <p:cNvPr id="5" name="Footer Placeholder 4">
            <a:extLst>
              <a:ext uri="{FF2B5EF4-FFF2-40B4-BE49-F238E27FC236}">
                <a16:creationId xmlns:a16="http://schemas.microsoft.com/office/drawing/2014/main" id="{6ABD15E0-2F28-57C3-D6B7-A5C07B3E6D61}"/>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44A00AB6-4390-01FF-EDFD-4EB85FF7888C}"/>
              </a:ext>
            </a:extLst>
          </p:cNvPr>
          <p:cNvSpPr>
            <a:spLocks noGrp="1"/>
          </p:cNvSpPr>
          <p:nvPr>
            <p:ph type="sldNum" sz="quarter" idx="12"/>
          </p:nvPr>
        </p:nvSpPr>
        <p:spPr/>
        <p:txBody>
          <a:bodyPr/>
          <a:lstStyle/>
          <a:p>
            <a:fld id="{00E44F07-4AC5-9A49-AB78-E6C392882DBF}" type="slidenum">
              <a:rPr lang="en-RO" smtClean="0"/>
              <a:t>‹#›</a:t>
            </a:fld>
            <a:endParaRPr lang="en-RO"/>
          </a:p>
        </p:txBody>
      </p:sp>
    </p:spTree>
    <p:extLst>
      <p:ext uri="{BB962C8B-B14F-4D97-AF65-F5344CB8AC3E}">
        <p14:creationId xmlns:p14="http://schemas.microsoft.com/office/powerpoint/2010/main" val="53438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B042-F5BA-6522-C55C-09C0D076DAF1}"/>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EC74430A-27EC-C774-45C5-CB1DD0B7D3C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6B0C845F-F496-67E2-2232-DDDCB6042BED}"/>
              </a:ext>
            </a:extLst>
          </p:cNvPr>
          <p:cNvSpPr>
            <a:spLocks noGrp="1"/>
          </p:cNvSpPr>
          <p:nvPr>
            <p:ph type="dt" sz="half" idx="10"/>
          </p:nvPr>
        </p:nvSpPr>
        <p:spPr/>
        <p:txBody>
          <a:bodyPr/>
          <a:lstStyle/>
          <a:p>
            <a:fld id="{C430C1A7-29AE-A94E-AC07-B0F67B9CF441}" type="datetimeFigureOut">
              <a:rPr lang="en-RO" smtClean="0"/>
              <a:t>10.11.2023</a:t>
            </a:fld>
            <a:endParaRPr lang="en-RO"/>
          </a:p>
        </p:txBody>
      </p:sp>
      <p:sp>
        <p:nvSpPr>
          <p:cNvPr id="5" name="Footer Placeholder 4">
            <a:extLst>
              <a:ext uri="{FF2B5EF4-FFF2-40B4-BE49-F238E27FC236}">
                <a16:creationId xmlns:a16="http://schemas.microsoft.com/office/drawing/2014/main" id="{93BB7FD3-87FF-DC0D-B0FE-3A9564B927F4}"/>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B2CA98B2-3ACF-02F6-4163-0AA5F9D3F67F}"/>
              </a:ext>
            </a:extLst>
          </p:cNvPr>
          <p:cNvSpPr>
            <a:spLocks noGrp="1"/>
          </p:cNvSpPr>
          <p:nvPr>
            <p:ph type="sldNum" sz="quarter" idx="12"/>
          </p:nvPr>
        </p:nvSpPr>
        <p:spPr/>
        <p:txBody>
          <a:bodyPr/>
          <a:lstStyle/>
          <a:p>
            <a:fld id="{00E44F07-4AC5-9A49-AB78-E6C392882DBF}" type="slidenum">
              <a:rPr lang="en-RO" smtClean="0"/>
              <a:t>‹#›</a:t>
            </a:fld>
            <a:endParaRPr lang="en-RO"/>
          </a:p>
        </p:txBody>
      </p:sp>
    </p:spTree>
    <p:extLst>
      <p:ext uri="{BB962C8B-B14F-4D97-AF65-F5344CB8AC3E}">
        <p14:creationId xmlns:p14="http://schemas.microsoft.com/office/powerpoint/2010/main" val="360616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3DA0-163C-32A4-3FA6-0D5E44BE34D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O"/>
          </a:p>
        </p:txBody>
      </p:sp>
      <p:sp>
        <p:nvSpPr>
          <p:cNvPr id="3" name="Text Placeholder 2">
            <a:extLst>
              <a:ext uri="{FF2B5EF4-FFF2-40B4-BE49-F238E27FC236}">
                <a16:creationId xmlns:a16="http://schemas.microsoft.com/office/drawing/2014/main" id="{728242EA-706D-DAF0-F734-891EDCD726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C0A36A-2679-7E0E-B2BD-977E4FEFF6F3}"/>
              </a:ext>
            </a:extLst>
          </p:cNvPr>
          <p:cNvSpPr>
            <a:spLocks noGrp="1"/>
          </p:cNvSpPr>
          <p:nvPr>
            <p:ph type="dt" sz="half" idx="10"/>
          </p:nvPr>
        </p:nvSpPr>
        <p:spPr/>
        <p:txBody>
          <a:bodyPr/>
          <a:lstStyle/>
          <a:p>
            <a:fld id="{C430C1A7-29AE-A94E-AC07-B0F67B9CF441}" type="datetimeFigureOut">
              <a:rPr lang="en-RO" smtClean="0"/>
              <a:t>10.11.2023</a:t>
            </a:fld>
            <a:endParaRPr lang="en-RO"/>
          </a:p>
        </p:txBody>
      </p:sp>
      <p:sp>
        <p:nvSpPr>
          <p:cNvPr id="5" name="Footer Placeholder 4">
            <a:extLst>
              <a:ext uri="{FF2B5EF4-FFF2-40B4-BE49-F238E27FC236}">
                <a16:creationId xmlns:a16="http://schemas.microsoft.com/office/drawing/2014/main" id="{0060DEE9-1E82-3ABB-E3EB-56DC6D22E437}"/>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9A33DC3E-911D-6235-2F30-B5A77F27344F}"/>
              </a:ext>
            </a:extLst>
          </p:cNvPr>
          <p:cNvSpPr>
            <a:spLocks noGrp="1"/>
          </p:cNvSpPr>
          <p:nvPr>
            <p:ph type="sldNum" sz="quarter" idx="12"/>
          </p:nvPr>
        </p:nvSpPr>
        <p:spPr/>
        <p:txBody>
          <a:bodyPr/>
          <a:lstStyle/>
          <a:p>
            <a:fld id="{00E44F07-4AC5-9A49-AB78-E6C392882DBF}" type="slidenum">
              <a:rPr lang="en-RO" smtClean="0"/>
              <a:t>‹#›</a:t>
            </a:fld>
            <a:endParaRPr lang="en-RO"/>
          </a:p>
        </p:txBody>
      </p:sp>
    </p:spTree>
    <p:extLst>
      <p:ext uri="{BB962C8B-B14F-4D97-AF65-F5344CB8AC3E}">
        <p14:creationId xmlns:p14="http://schemas.microsoft.com/office/powerpoint/2010/main" val="352468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19A9-54B2-BCD5-BDD2-9485BED4CFAC}"/>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ABD97DE4-F433-F0A2-FD99-AF1304B861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Content Placeholder 3">
            <a:extLst>
              <a:ext uri="{FF2B5EF4-FFF2-40B4-BE49-F238E27FC236}">
                <a16:creationId xmlns:a16="http://schemas.microsoft.com/office/drawing/2014/main" id="{AAF87A7F-1C60-A18D-D28F-46BB2819E7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Date Placeholder 4">
            <a:extLst>
              <a:ext uri="{FF2B5EF4-FFF2-40B4-BE49-F238E27FC236}">
                <a16:creationId xmlns:a16="http://schemas.microsoft.com/office/drawing/2014/main" id="{0A465AF6-AD05-8D3F-808D-CA19DC32AD16}"/>
              </a:ext>
            </a:extLst>
          </p:cNvPr>
          <p:cNvSpPr>
            <a:spLocks noGrp="1"/>
          </p:cNvSpPr>
          <p:nvPr>
            <p:ph type="dt" sz="half" idx="10"/>
          </p:nvPr>
        </p:nvSpPr>
        <p:spPr/>
        <p:txBody>
          <a:bodyPr/>
          <a:lstStyle/>
          <a:p>
            <a:fld id="{C430C1A7-29AE-A94E-AC07-B0F67B9CF441}" type="datetimeFigureOut">
              <a:rPr lang="en-RO" smtClean="0"/>
              <a:t>10.11.2023</a:t>
            </a:fld>
            <a:endParaRPr lang="en-RO"/>
          </a:p>
        </p:txBody>
      </p:sp>
      <p:sp>
        <p:nvSpPr>
          <p:cNvPr id="6" name="Footer Placeholder 5">
            <a:extLst>
              <a:ext uri="{FF2B5EF4-FFF2-40B4-BE49-F238E27FC236}">
                <a16:creationId xmlns:a16="http://schemas.microsoft.com/office/drawing/2014/main" id="{D1A35EC2-45A1-54FF-F54B-063E445092AF}"/>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2E6BE485-66F2-52E2-D44C-0A414431F43D}"/>
              </a:ext>
            </a:extLst>
          </p:cNvPr>
          <p:cNvSpPr>
            <a:spLocks noGrp="1"/>
          </p:cNvSpPr>
          <p:nvPr>
            <p:ph type="sldNum" sz="quarter" idx="12"/>
          </p:nvPr>
        </p:nvSpPr>
        <p:spPr/>
        <p:txBody>
          <a:bodyPr/>
          <a:lstStyle/>
          <a:p>
            <a:fld id="{00E44F07-4AC5-9A49-AB78-E6C392882DBF}" type="slidenum">
              <a:rPr lang="en-RO" smtClean="0"/>
              <a:t>‹#›</a:t>
            </a:fld>
            <a:endParaRPr lang="en-RO"/>
          </a:p>
        </p:txBody>
      </p:sp>
    </p:spTree>
    <p:extLst>
      <p:ext uri="{BB962C8B-B14F-4D97-AF65-F5344CB8AC3E}">
        <p14:creationId xmlns:p14="http://schemas.microsoft.com/office/powerpoint/2010/main" val="284308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A9B9-0909-E6F1-498B-3C62AE604C0D}"/>
              </a:ext>
            </a:extLst>
          </p:cNvPr>
          <p:cNvSpPr>
            <a:spLocks noGrp="1"/>
          </p:cNvSpPr>
          <p:nvPr>
            <p:ph type="title"/>
          </p:nvPr>
        </p:nvSpPr>
        <p:spPr>
          <a:xfrm>
            <a:off x="839788" y="365125"/>
            <a:ext cx="10515600" cy="1325563"/>
          </a:xfrm>
        </p:spPr>
        <p:txBody>
          <a:bodyPr/>
          <a:lstStyle/>
          <a:p>
            <a:r>
              <a:rPr lang="en-GB"/>
              <a:t>Click to edit Master title style</a:t>
            </a:r>
            <a:endParaRPr lang="en-RO"/>
          </a:p>
        </p:txBody>
      </p:sp>
      <p:sp>
        <p:nvSpPr>
          <p:cNvPr id="3" name="Text Placeholder 2">
            <a:extLst>
              <a:ext uri="{FF2B5EF4-FFF2-40B4-BE49-F238E27FC236}">
                <a16:creationId xmlns:a16="http://schemas.microsoft.com/office/drawing/2014/main" id="{3C90F0C7-3382-271B-FE46-D4D1505A2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3C79D5-9F8B-EF61-FEE5-921C6CA021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Text Placeholder 4">
            <a:extLst>
              <a:ext uri="{FF2B5EF4-FFF2-40B4-BE49-F238E27FC236}">
                <a16:creationId xmlns:a16="http://schemas.microsoft.com/office/drawing/2014/main" id="{7840A344-4367-2FD5-F715-97E530633A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1B0ACC-252B-457B-0C47-69569159134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7" name="Date Placeholder 6">
            <a:extLst>
              <a:ext uri="{FF2B5EF4-FFF2-40B4-BE49-F238E27FC236}">
                <a16:creationId xmlns:a16="http://schemas.microsoft.com/office/drawing/2014/main" id="{149F086C-0C6A-7F3C-ACE8-0260B8D7F314}"/>
              </a:ext>
            </a:extLst>
          </p:cNvPr>
          <p:cNvSpPr>
            <a:spLocks noGrp="1"/>
          </p:cNvSpPr>
          <p:nvPr>
            <p:ph type="dt" sz="half" idx="10"/>
          </p:nvPr>
        </p:nvSpPr>
        <p:spPr/>
        <p:txBody>
          <a:bodyPr/>
          <a:lstStyle/>
          <a:p>
            <a:fld id="{C430C1A7-29AE-A94E-AC07-B0F67B9CF441}" type="datetimeFigureOut">
              <a:rPr lang="en-RO" smtClean="0"/>
              <a:t>10.11.2023</a:t>
            </a:fld>
            <a:endParaRPr lang="en-RO"/>
          </a:p>
        </p:txBody>
      </p:sp>
      <p:sp>
        <p:nvSpPr>
          <p:cNvPr id="8" name="Footer Placeholder 7">
            <a:extLst>
              <a:ext uri="{FF2B5EF4-FFF2-40B4-BE49-F238E27FC236}">
                <a16:creationId xmlns:a16="http://schemas.microsoft.com/office/drawing/2014/main" id="{0A624819-8E23-2B4C-9E29-8489ED12BABD}"/>
              </a:ext>
            </a:extLst>
          </p:cNvPr>
          <p:cNvSpPr>
            <a:spLocks noGrp="1"/>
          </p:cNvSpPr>
          <p:nvPr>
            <p:ph type="ftr" sz="quarter" idx="11"/>
          </p:nvPr>
        </p:nvSpPr>
        <p:spPr/>
        <p:txBody>
          <a:bodyPr/>
          <a:lstStyle/>
          <a:p>
            <a:endParaRPr lang="en-RO"/>
          </a:p>
        </p:txBody>
      </p:sp>
      <p:sp>
        <p:nvSpPr>
          <p:cNvPr id="9" name="Slide Number Placeholder 8">
            <a:extLst>
              <a:ext uri="{FF2B5EF4-FFF2-40B4-BE49-F238E27FC236}">
                <a16:creationId xmlns:a16="http://schemas.microsoft.com/office/drawing/2014/main" id="{EB6F632D-2E2A-9463-9DA2-F60B21D56BD8}"/>
              </a:ext>
            </a:extLst>
          </p:cNvPr>
          <p:cNvSpPr>
            <a:spLocks noGrp="1"/>
          </p:cNvSpPr>
          <p:nvPr>
            <p:ph type="sldNum" sz="quarter" idx="12"/>
          </p:nvPr>
        </p:nvSpPr>
        <p:spPr/>
        <p:txBody>
          <a:bodyPr/>
          <a:lstStyle/>
          <a:p>
            <a:fld id="{00E44F07-4AC5-9A49-AB78-E6C392882DBF}" type="slidenum">
              <a:rPr lang="en-RO" smtClean="0"/>
              <a:t>‹#›</a:t>
            </a:fld>
            <a:endParaRPr lang="en-RO"/>
          </a:p>
        </p:txBody>
      </p:sp>
    </p:spTree>
    <p:extLst>
      <p:ext uri="{BB962C8B-B14F-4D97-AF65-F5344CB8AC3E}">
        <p14:creationId xmlns:p14="http://schemas.microsoft.com/office/powerpoint/2010/main" val="91052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573A-CA94-DB67-A57D-0062D25739F6}"/>
              </a:ext>
            </a:extLst>
          </p:cNvPr>
          <p:cNvSpPr>
            <a:spLocks noGrp="1"/>
          </p:cNvSpPr>
          <p:nvPr>
            <p:ph type="title"/>
          </p:nvPr>
        </p:nvSpPr>
        <p:spPr/>
        <p:txBody>
          <a:bodyPr/>
          <a:lstStyle/>
          <a:p>
            <a:r>
              <a:rPr lang="en-GB"/>
              <a:t>Click to edit Master title style</a:t>
            </a:r>
            <a:endParaRPr lang="en-RO"/>
          </a:p>
        </p:txBody>
      </p:sp>
      <p:sp>
        <p:nvSpPr>
          <p:cNvPr id="3" name="Date Placeholder 2">
            <a:extLst>
              <a:ext uri="{FF2B5EF4-FFF2-40B4-BE49-F238E27FC236}">
                <a16:creationId xmlns:a16="http://schemas.microsoft.com/office/drawing/2014/main" id="{DE442CFF-A138-83CC-F227-49279695E509}"/>
              </a:ext>
            </a:extLst>
          </p:cNvPr>
          <p:cNvSpPr>
            <a:spLocks noGrp="1"/>
          </p:cNvSpPr>
          <p:nvPr>
            <p:ph type="dt" sz="half" idx="10"/>
          </p:nvPr>
        </p:nvSpPr>
        <p:spPr/>
        <p:txBody>
          <a:bodyPr/>
          <a:lstStyle/>
          <a:p>
            <a:fld id="{C430C1A7-29AE-A94E-AC07-B0F67B9CF441}" type="datetimeFigureOut">
              <a:rPr lang="en-RO" smtClean="0"/>
              <a:t>10.11.2023</a:t>
            </a:fld>
            <a:endParaRPr lang="en-RO"/>
          </a:p>
        </p:txBody>
      </p:sp>
      <p:sp>
        <p:nvSpPr>
          <p:cNvPr id="4" name="Footer Placeholder 3">
            <a:extLst>
              <a:ext uri="{FF2B5EF4-FFF2-40B4-BE49-F238E27FC236}">
                <a16:creationId xmlns:a16="http://schemas.microsoft.com/office/drawing/2014/main" id="{F9945337-4A0D-7746-8C6C-AD43E0C098F2}"/>
              </a:ext>
            </a:extLst>
          </p:cNvPr>
          <p:cNvSpPr>
            <a:spLocks noGrp="1"/>
          </p:cNvSpPr>
          <p:nvPr>
            <p:ph type="ftr" sz="quarter" idx="11"/>
          </p:nvPr>
        </p:nvSpPr>
        <p:spPr/>
        <p:txBody>
          <a:bodyPr/>
          <a:lstStyle/>
          <a:p>
            <a:endParaRPr lang="en-RO"/>
          </a:p>
        </p:txBody>
      </p:sp>
      <p:sp>
        <p:nvSpPr>
          <p:cNvPr id="5" name="Slide Number Placeholder 4">
            <a:extLst>
              <a:ext uri="{FF2B5EF4-FFF2-40B4-BE49-F238E27FC236}">
                <a16:creationId xmlns:a16="http://schemas.microsoft.com/office/drawing/2014/main" id="{1AEB5B4F-E2D3-CE44-AF4A-8F89ED7D6B27}"/>
              </a:ext>
            </a:extLst>
          </p:cNvPr>
          <p:cNvSpPr>
            <a:spLocks noGrp="1"/>
          </p:cNvSpPr>
          <p:nvPr>
            <p:ph type="sldNum" sz="quarter" idx="12"/>
          </p:nvPr>
        </p:nvSpPr>
        <p:spPr/>
        <p:txBody>
          <a:bodyPr/>
          <a:lstStyle/>
          <a:p>
            <a:fld id="{00E44F07-4AC5-9A49-AB78-E6C392882DBF}" type="slidenum">
              <a:rPr lang="en-RO" smtClean="0"/>
              <a:t>‹#›</a:t>
            </a:fld>
            <a:endParaRPr lang="en-RO"/>
          </a:p>
        </p:txBody>
      </p:sp>
    </p:spTree>
    <p:extLst>
      <p:ext uri="{BB962C8B-B14F-4D97-AF65-F5344CB8AC3E}">
        <p14:creationId xmlns:p14="http://schemas.microsoft.com/office/powerpoint/2010/main" val="201092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E78EC2-B041-D783-C985-8B9881A86953}"/>
              </a:ext>
            </a:extLst>
          </p:cNvPr>
          <p:cNvSpPr>
            <a:spLocks noGrp="1"/>
          </p:cNvSpPr>
          <p:nvPr>
            <p:ph type="dt" sz="half" idx="10"/>
          </p:nvPr>
        </p:nvSpPr>
        <p:spPr/>
        <p:txBody>
          <a:bodyPr/>
          <a:lstStyle/>
          <a:p>
            <a:fld id="{C430C1A7-29AE-A94E-AC07-B0F67B9CF441}" type="datetimeFigureOut">
              <a:rPr lang="en-RO" smtClean="0"/>
              <a:t>10.11.2023</a:t>
            </a:fld>
            <a:endParaRPr lang="en-RO"/>
          </a:p>
        </p:txBody>
      </p:sp>
      <p:sp>
        <p:nvSpPr>
          <p:cNvPr id="3" name="Footer Placeholder 2">
            <a:extLst>
              <a:ext uri="{FF2B5EF4-FFF2-40B4-BE49-F238E27FC236}">
                <a16:creationId xmlns:a16="http://schemas.microsoft.com/office/drawing/2014/main" id="{CF9647D1-76F6-30FF-CDCB-2713050C1BDD}"/>
              </a:ext>
            </a:extLst>
          </p:cNvPr>
          <p:cNvSpPr>
            <a:spLocks noGrp="1"/>
          </p:cNvSpPr>
          <p:nvPr>
            <p:ph type="ftr" sz="quarter" idx="11"/>
          </p:nvPr>
        </p:nvSpPr>
        <p:spPr/>
        <p:txBody>
          <a:bodyPr/>
          <a:lstStyle/>
          <a:p>
            <a:endParaRPr lang="en-RO"/>
          </a:p>
        </p:txBody>
      </p:sp>
      <p:sp>
        <p:nvSpPr>
          <p:cNvPr id="4" name="Slide Number Placeholder 3">
            <a:extLst>
              <a:ext uri="{FF2B5EF4-FFF2-40B4-BE49-F238E27FC236}">
                <a16:creationId xmlns:a16="http://schemas.microsoft.com/office/drawing/2014/main" id="{5C9D69E8-EDAE-9D13-BBBC-610D375C7FA2}"/>
              </a:ext>
            </a:extLst>
          </p:cNvPr>
          <p:cNvSpPr>
            <a:spLocks noGrp="1"/>
          </p:cNvSpPr>
          <p:nvPr>
            <p:ph type="sldNum" sz="quarter" idx="12"/>
          </p:nvPr>
        </p:nvSpPr>
        <p:spPr/>
        <p:txBody>
          <a:bodyPr/>
          <a:lstStyle/>
          <a:p>
            <a:fld id="{00E44F07-4AC5-9A49-AB78-E6C392882DBF}" type="slidenum">
              <a:rPr lang="en-RO" smtClean="0"/>
              <a:t>‹#›</a:t>
            </a:fld>
            <a:endParaRPr lang="en-RO"/>
          </a:p>
        </p:txBody>
      </p:sp>
    </p:spTree>
    <p:extLst>
      <p:ext uri="{BB962C8B-B14F-4D97-AF65-F5344CB8AC3E}">
        <p14:creationId xmlns:p14="http://schemas.microsoft.com/office/powerpoint/2010/main" val="81385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81CD-9994-2C28-F012-AFBB4C09FE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FAA7E3E6-9AA7-A329-87CF-1B46C248D8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Text Placeholder 3">
            <a:extLst>
              <a:ext uri="{FF2B5EF4-FFF2-40B4-BE49-F238E27FC236}">
                <a16:creationId xmlns:a16="http://schemas.microsoft.com/office/drawing/2014/main" id="{1FBFD3E7-FF6F-6B2E-D55F-080A9ED12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0C2333-277A-603A-B139-8660C6FF5D92}"/>
              </a:ext>
            </a:extLst>
          </p:cNvPr>
          <p:cNvSpPr>
            <a:spLocks noGrp="1"/>
          </p:cNvSpPr>
          <p:nvPr>
            <p:ph type="dt" sz="half" idx="10"/>
          </p:nvPr>
        </p:nvSpPr>
        <p:spPr/>
        <p:txBody>
          <a:bodyPr/>
          <a:lstStyle/>
          <a:p>
            <a:fld id="{C430C1A7-29AE-A94E-AC07-B0F67B9CF441}" type="datetimeFigureOut">
              <a:rPr lang="en-RO" smtClean="0"/>
              <a:t>10.11.2023</a:t>
            </a:fld>
            <a:endParaRPr lang="en-RO"/>
          </a:p>
        </p:txBody>
      </p:sp>
      <p:sp>
        <p:nvSpPr>
          <p:cNvPr id="6" name="Footer Placeholder 5">
            <a:extLst>
              <a:ext uri="{FF2B5EF4-FFF2-40B4-BE49-F238E27FC236}">
                <a16:creationId xmlns:a16="http://schemas.microsoft.com/office/drawing/2014/main" id="{3A3E85D9-711F-FDED-BF2E-B85D906FD769}"/>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4C13EA43-18BF-6CAB-9072-698DB8876E1B}"/>
              </a:ext>
            </a:extLst>
          </p:cNvPr>
          <p:cNvSpPr>
            <a:spLocks noGrp="1"/>
          </p:cNvSpPr>
          <p:nvPr>
            <p:ph type="sldNum" sz="quarter" idx="12"/>
          </p:nvPr>
        </p:nvSpPr>
        <p:spPr/>
        <p:txBody>
          <a:bodyPr/>
          <a:lstStyle/>
          <a:p>
            <a:fld id="{00E44F07-4AC5-9A49-AB78-E6C392882DBF}" type="slidenum">
              <a:rPr lang="en-RO" smtClean="0"/>
              <a:t>‹#›</a:t>
            </a:fld>
            <a:endParaRPr lang="en-RO"/>
          </a:p>
        </p:txBody>
      </p:sp>
    </p:spTree>
    <p:extLst>
      <p:ext uri="{BB962C8B-B14F-4D97-AF65-F5344CB8AC3E}">
        <p14:creationId xmlns:p14="http://schemas.microsoft.com/office/powerpoint/2010/main" val="7809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486B-22EB-5B48-EBF2-C25DFADEFE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Picture Placeholder 2">
            <a:extLst>
              <a:ext uri="{FF2B5EF4-FFF2-40B4-BE49-F238E27FC236}">
                <a16:creationId xmlns:a16="http://schemas.microsoft.com/office/drawing/2014/main" id="{82212776-6B57-DA8C-3791-1C1EF0E70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O"/>
          </a:p>
        </p:txBody>
      </p:sp>
      <p:sp>
        <p:nvSpPr>
          <p:cNvPr id="4" name="Text Placeholder 3">
            <a:extLst>
              <a:ext uri="{FF2B5EF4-FFF2-40B4-BE49-F238E27FC236}">
                <a16:creationId xmlns:a16="http://schemas.microsoft.com/office/drawing/2014/main" id="{6D113657-4781-2E96-92DB-28449A4C6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2B5559-6DB9-1462-A3BD-DB08BC9AE182}"/>
              </a:ext>
            </a:extLst>
          </p:cNvPr>
          <p:cNvSpPr>
            <a:spLocks noGrp="1"/>
          </p:cNvSpPr>
          <p:nvPr>
            <p:ph type="dt" sz="half" idx="10"/>
          </p:nvPr>
        </p:nvSpPr>
        <p:spPr/>
        <p:txBody>
          <a:bodyPr/>
          <a:lstStyle/>
          <a:p>
            <a:fld id="{C430C1A7-29AE-A94E-AC07-B0F67B9CF441}" type="datetimeFigureOut">
              <a:rPr lang="en-RO" smtClean="0"/>
              <a:t>10.11.2023</a:t>
            </a:fld>
            <a:endParaRPr lang="en-RO"/>
          </a:p>
        </p:txBody>
      </p:sp>
      <p:sp>
        <p:nvSpPr>
          <p:cNvPr id="6" name="Footer Placeholder 5">
            <a:extLst>
              <a:ext uri="{FF2B5EF4-FFF2-40B4-BE49-F238E27FC236}">
                <a16:creationId xmlns:a16="http://schemas.microsoft.com/office/drawing/2014/main" id="{1C44423A-DAE8-A8AD-E2DD-862941AD7A8A}"/>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1745F8D8-C13D-9484-8986-0C7901A83FE2}"/>
              </a:ext>
            </a:extLst>
          </p:cNvPr>
          <p:cNvSpPr>
            <a:spLocks noGrp="1"/>
          </p:cNvSpPr>
          <p:nvPr>
            <p:ph type="sldNum" sz="quarter" idx="12"/>
          </p:nvPr>
        </p:nvSpPr>
        <p:spPr/>
        <p:txBody>
          <a:bodyPr/>
          <a:lstStyle/>
          <a:p>
            <a:fld id="{00E44F07-4AC5-9A49-AB78-E6C392882DBF}" type="slidenum">
              <a:rPr lang="en-RO" smtClean="0"/>
              <a:t>‹#›</a:t>
            </a:fld>
            <a:endParaRPr lang="en-RO"/>
          </a:p>
        </p:txBody>
      </p:sp>
    </p:spTree>
    <p:extLst>
      <p:ext uri="{BB962C8B-B14F-4D97-AF65-F5344CB8AC3E}">
        <p14:creationId xmlns:p14="http://schemas.microsoft.com/office/powerpoint/2010/main" val="228521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5EAB6-E729-D651-EAC6-C65202E44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O"/>
          </a:p>
        </p:txBody>
      </p:sp>
      <p:sp>
        <p:nvSpPr>
          <p:cNvPr id="3" name="Text Placeholder 2">
            <a:extLst>
              <a:ext uri="{FF2B5EF4-FFF2-40B4-BE49-F238E27FC236}">
                <a16:creationId xmlns:a16="http://schemas.microsoft.com/office/drawing/2014/main" id="{3BAB8F01-A739-95F6-A6AA-71B4D24C6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387120EA-F5A5-6700-4588-4337BA02F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0C1A7-29AE-A94E-AC07-B0F67B9CF441}" type="datetimeFigureOut">
              <a:rPr lang="en-RO" smtClean="0"/>
              <a:t>10.11.2023</a:t>
            </a:fld>
            <a:endParaRPr lang="en-RO"/>
          </a:p>
        </p:txBody>
      </p:sp>
      <p:sp>
        <p:nvSpPr>
          <p:cNvPr id="5" name="Footer Placeholder 4">
            <a:extLst>
              <a:ext uri="{FF2B5EF4-FFF2-40B4-BE49-F238E27FC236}">
                <a16:creationId xmlns:a16="http://schemas.microsoft.com/office/drawing/2014/main" id="{3A47B5C6-2F1F-49AE-AC80-38F55DE010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O"/>
          </a:p>
        </p:txBody>
      </p:sp>
      <p:sp>
        <p:nvSpPr>
          <p:cNvPr id="6" name="Slide Number Placeholder 5">
            <a:extLst>
              <a:ext uri="{FF2B5EF4-FFF2-40B4-BE49-F238E27FC236}">
                <a16:creationId xmlns:a16="http://schemas.microsoft.com/office/drawing/2014/main" id="{EEE52963-264E-5386-19C8-DC6E5F9F45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44F07-4AC5-9A49-AB78-E6C392882DBF}" type="slidenum">
              <a:rPr lang="en-RO" smtClean="0"/>
              <a:t>‹#›</a:t>
            </a:fld>
            <a:endParaRPr lang="en-RO"/>
          </a:p>
        </p:txBody>
      </p:sp>
    </p:spTree>
    <p:extLst>
      <p:ext uri="{BB962C8B-B14F-4D97-AF65-F5344CB8AC3E}">
        <p14:creationId xmlns:p14="http://schemas.microsoft.com/office/powerpoint/2010/main" val="63155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learningcenter@unibuc.ro" TargetMode="External"/><Relationship Id="rId5" Type="http://schemas.openxmlformats.org/officeDocument/2006/relationships/hyperlink" Target="mailto:camelia.radulescu@fpse.unibuc.ro"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A78AEC-9438-834A-A363-62CBCF13FC34}"/>
              </a:ext>
            </a:extLst>
          </p:cNvPr>
          <p:cNvSpPr>
            <a:spLocks noGrp="1"/>
          </p:cNvSpPr>
          <p:nvPr>
            <p:ph type="subTitle" idx="1"/>
          </p:nvPr>
        </p:nvSpPr>
        <p:spPr>
          <a:xfrm>
            <a:off x="725181" y="2736112"/>
            <a:ext cx="10973902" cy="956407"/>
          </a:xfrm>
        </p:spPr>
        <p:txBody>
          <a:bodyPr anchor="b">
            <a:noAutofit/>
          </a:bodyPr>
          <a:lstStyle/>
          <a:p>
            <a:pPr algn="l"/>
            <a:r>
              <a:rPr lang="en-GB" sz="3400" dirty="0">
                <a:solidFill>
                  <a:srgbClr val="000000"/>
                </a:solidFill>
                <a:latin typeface="Georgia" panose="02040502050405020303" pitchFamily="18" charset="0"/>
              </a:rPr>
              <a:t>Sense of Belonging in the Context of New HE Alliances</a:t>
            </a:r>
            <a:endParaRPr lang="x-none" sz="3400" dirty="0">
              <a:solidFill>
                <a:srgbClr val="000000"/>
              </a:solidFill>
              <a:latin typeface="Georgia" panose="02040502050405020303" pitchFamily="18" charset="0"/>
            </a:endParaRPr>
          </a:p>
        </p:txBody>
      </p:sp>
      <p:pic>
        <p:nvPicPr>
          <p:cNvPr id="6" name="Picture 5">
            <a:extLst>
              <a:ext uri="{FF2B5EF4-FFF2-40B4-BE49-F238E27FC236}">
                <a16:creationId xmlns:a16="http://schemas.microsoft.com/office/drawing/2014/main" id="{67D6AE37-F335-5146-BFEB-6628A4CAA662}"/>
              </a:ext>
            </a:extLst>
          </p:cNvPr>
          <p:cNvPicPr>
            <a:picLocks noChangeAspect="1"/>
          </p:cNvPicPr>
          <p:nvPr/>
        </p:nvPicPr>
        <p:blipFill>
          <a:blip r:embed="rId2"/>
          <a:stretch>
            <a:fillRect/>
          </a:stretch>
        </p:blipFill>
        <p:spPr>
          <a:xfrm>
            <a:off x="9665491" y="6256948"/>
            <a:ext cx="2254936" cy="489317"/>
          </a:xfrm>
          <a:prstGeom prst="rect">
            <a:avLst/>
          </a:prstGeom>
        </p:spPr>
      </p:pic>
      <p:pic>
        <p:nvPicPr>
          <p:cNvPr id="7" name="Picture 8">
            <a:extLst>
              <a:ext uri="{FF2B5EF4-FFF2-40B4-BE49-F238E27FC236}">
                <a16:creationId xmlns:a16="http://schemas.microsoft.com/office/drawing/2014/main" id="{FA0C5128-7EB3-C34E-87F4-74ABB645DF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7181" y="6012703"/>
            <a:ext cx="2275572" cy="6485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87" y="196759"/>
            <a:ext cx="5625622" cy="1902816"/>
          </a:xfrm>
          <a:prstGeom prst="rect">
            <a:avLst/>
          </a:prstGeom>
        </p:spPr>
      </p:pic>
      <p:sp>
        <p:nvSpPr>
          <p:cNvPr id="4" name="Rectangle 3"/>
          <p:cNvSpPr/>
          <p:nvPr/>
        </p:nvSpPr>
        <p:spPr>
          <a:xfrm>
            <a:off x="810243" y="3716079"/>
            <a:ext cx="2645338"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4" name="Rectangle 13"/>
          <p:cNvSpPr/>
          <p:nvPr/>
        </p:nvSpPr>
        <p:spPr>
          <a:xfrm>
            <a:off x="3678507" y="3716079"/>
            <a:ext cx="2490602" cy="45719"/>
          </a:xfrm>
          <a:prstGeom prst="rect">
            <a:avLst/>
          </a:prstGeom>
          <a:solidFill>
            <a:srgbClr val="D71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5" name="Rectangle 14"/>
          <p:cNvSpPr/>
          <p:nvPr/>
        </p:nvSpPr>
        <p:spPr>
          <a:xfrm>
            <a:off x="9159072" y="3716079"/>
            <a:ext cx="2393975"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6" name="Rectangle 15"/>
          <p:cNvSpPr/>
          <p:nvPr/>
        </p:nvSpPr>
        <p:spPr>
          <a:xfrm>
            <a:off x="6390168" y="3716079"/>
            <a:ext cx="2487018"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5" name="Imagine 7">
            <a:extLst>
              <a:ext uri="{FF2B5EF4-FFF2-40B4-BE49-F238E27FC236}">
                <a16:creationId xmlns:a16="http://schemas.microsoft.com/office/drawing/2014/main" id="{FB26CE2B-B7F1-6606-79C6-DD933498CC8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6778" y="5901592"/>
            <a:ext cx="2541817" cy="956408"/>
          </a:xfrm>
          <a:prstGeom prst="rect">
            <a:avLst/>
          </a:prstGeom>
          <a:noFill/>
          <a:ln>
            <a:noFill/>
          </a:ln>
        </p:spPr>
      </p:pic>
      <p:sp>
        <p:nvSpPr>
          <p:cNvPr id="12" name="TextBox 11">
            <a:extLst>
              <a:ext uri="{FF2B5EF4-FFF2-40B4-BE49-F238E27FC236}">
                <a16:creationId xmlns:a16="http://schemas.microsoft.com/office/drawing/2014/main" id="{280DDCD1-47AD-7D15-4CD5-0E0DD8A290CF}"/>
              </a:ext>
            </a:extLst>
          </p:cNvPr>
          <p:cNvSpPr txBox="1"/>
          <p:nvPr/>
        </p:nvSpPr>
        <p:spPr>
          <a:xfrm>
            <a:off x="6096000" y="350980"/>
            <a:ext cx="1776413" cy="1292662"/>
          </a:xfrm>
          <a:prstGeom prst="rect">
            <a:avLst/>
          </a:prstGeom>
          <a:noFill/>
        </p:spPr>
        <p:txBody>
          <a:bodyPr wrap="square" rtlCol="0">
            <a:spAutoFit/>
          </a:bodyPr>
          <a:lstStyle/>
          <a:p>
            <a:endParaRPr lang="en-RO" dirty="0"/>
          </a:p>
          <a:p>
            <a:r>
              <a:rPr lang="en-RO" sz="6000" b="1" dirty="0">
                <a:latin typeface="Georgia" panose="02040502050405020303" pitchFamily="18" charset="0"/>
              </a:rPr>
              <a:t>2</a:t>
            </a:r>
          </a:p>
        </p:txBody>
      </p:sp>
      <p:pic>
        <p:nvPicPr>
          <p:cNvPr id="8" name="Picture 6">
            <a:extLst>
              <a:ext uri="{FF2B5EF4-FFF2-40B4-BE49-F238E27FC236}">
                <a16:creationId xmlns:a16="http://schemas.microsoft.com/office/drawing/2014/main" id="{A68BF1C8-4981-5155-9C63-56DA60EF786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256153" y="302851"/>
            <a:ext cx="3805837" cy="245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89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8">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CF883-5506-CF47-E9DC-3C1BC93B8DB7}"/>
              </a:ext>
            </a:extLst>
          </p:cNvPr>
          <p:cNvSpPr>
            <a:spLocks noGrp="1"/>
          </p:cNvSpPr>
          <p:nvPr>
            <p:ph type="title"/>
          </p:nvPr>
        </p:nvSpPr>
        <p:spPr>
          <a:xfrm>
            <a:off x="6617740" y="802955"/>
            <a:ext cx="4766330" cy="1454051"/>
          </a:xfrm>
        </p:spPr>
        <p:txBody>
          <a:bodyPr>
            <a:normAutofit/>
          </a:bodyPr>
          <a:lstStyle/>
          <a:p>
            <a:r>
              <a:rPr lang="en-GB" sz="2500" i="0" dirty="0">
                <a:solidFill>
                  <a:srgbClr val="002060"/>
                </a:solidFill>
                <a:effectLst/>
                <a:latin typeface="Calibri" panose="020F0502020204030204" pitchFamily="34" charset="0"/>
              </a:rPr>
              <a:t>OCI, OEI, OCI Ideal – licenced instruments</a:t>
            </a:r>
            <a:br>
              <a:rPr lang="en-GB" sz="2500" i="0" dirty="0">
                <a:solidFill>
                  <a:srgbClr val="002060"/>
                </a:solidFill>
                <a:effectLst/>
                <a:latin typeface="Calibri" panose="020F0502020204030204" pitchFamily="34" charset="0"/>
              </a:rPr>
            </a:br>
            <a:endParaRPr lang="en-RO" sz="2500" dirty="0">
              <a:solidFill>
                <a:srgbClr val="002060"/>
              </a:solidFill>
            </a:endParaRPr>
          </a:p>
        </p:txBody>
      </p:sp>
      <p:grpSp>
        <p:nvGrpSpPr>
          <p:cNvPr id="1053" name="Group 1052">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054" name="Freeform: Shape 1053">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Freeform: Shape 1054">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Freeform: Shape 1055">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uman Synergistics Inspires Leadership and Culture Collaboration at the 3rd  Annual Ultimate Culture Conference">
            <a:extLst>
              <a:ext uri="{FF2B5EF4-FFF2-40B4-BE49-F238E27FC236}">
                <a16:creationId xmlns:a16="http://schemas.microsoft.com/office/drawing/2014/main" id="{97D461AE-99D6-F1C0-52EE-04BDFC76DA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437" y="2607628"/>
            <a:ext cx="3785616" cy="19719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3FC576-95E6-8A0F-C430-0B8544BD4D0C}"/>
              </a:ext>
            </a:extLst>
          </p:cNvPr>
          <p:cNvSpPr>
            <a:spLocks noGrp="1"/>
          </p:cNvSpPr>
          <p:nvPr>
            <p:ph idx="1"/>
          </p:nvPr>
        </p:nvSpPr>
        <p:spPr>
          <a:xfrm>
            <a:off x="6621072" y="2421683"/>
            <a:ext cx="4765949" cy="3353476"/>
          </a:xfrm>
        </p:spPr>
        <p:txBody>
          <a:bodyPr anchor="t">
            <a:noAutofit/>
          </a:bodyPr>
          <a:lstStyle/>
          <a:p>
            <a:r>
              <a:rPr lang="en-GB" dirty="0">
                <a:solidFill>
                  <a:srgbClr val="002060"/>
                </a:solidFill>
              </a:rPr>
              <a:t>OCI - </a:t>
            </a:r>
            <a:r>
              <a:rPr lang="en-GB" b="1" dirty="0">
                <a:solidFill>
                  <a:srgbClr val="002060"/>
                </a:solidFill>
              </a:rPr>
              <a:t>Organizational Culture Inventory </a:t>
            </a:r>
            <a:r>
              <a:rPr lang="en-GB" dirty="0">
                <a:solidFill>
                  <a:srgbClr val="002060"/>
                </a:solidFill>
              </a:rPr>
              <a:t>- </a:t>
            </a:r>
            <a:r>
              <a:rPr lang="en-GB" dirty="0">
                <a:solidFill>
                  <a:srgbClr val="002060"/>
                </a:solidFill>
                <a:effectLst/>
              </a:rPr>
              <a:t>transforming culture </a:t>
            </a:r>
          </a:p>
          <a:p>
            <a:r>
              <a:rPr lang="en-GB" dirty="0">
                <a:solidFill>
                  <a:srgbClr val="002060"/>
                </a:solidFill>
              </a:rPr>
              <a:t>OEI - </a:t>
            </a:r>
            <a:r>
              <a:rPr lang="en-GB" b="1" dirty="0">
                <a:solidFill>
                  <a:srgbClr val="002060"/>
                </a:solidFill>
              </a:rPr>
              <a:t>Organizational Effectiveness Inventory </a:t>
            </a:r>
            <a:r>
              <a:rPr lang="en-GB" dirty="0">
                <a:solidFill>
                  <a:srgbClr val="002060"/>
                </a:solidFill>
              </a:rPr>
              <a:t>- </a:t>
            </a:r>
            <a:r>
              <a:rPr lang="en-GB" dirty="0">
                <a:solidFill>
                  <a:srgbClr val="002060"/>
                </a:solidFill>
                <a:effectLst/>
              </a:rPr>
              <a:t>transforming </a:t>
            </a:r>
            <a:r>
              <a:rPr lang="en-GB" dirty="0">
                <a:solidFill>
                  <a:srgbClr val="002060"/>
                </a:solidFill>
              </a:rPr>
              <a:t>climate</a:t>
            </a:r>
          </a:p>
          <a:p>
            <a:r>
              <a:rPr lang="en-GB" i="0" dirty="0">
                <a:solidFill>
                  <a:srgbClr val="002060"/>
                </a:solidFill>
                <a:effectLst/>
              </a:rPr>
              <a:t>OCI Ideal - </a:t>
            </a:r>
            <a:r>
              <a:rPr lang="en-GB" b="1" dirty="0">
                <a:solidFill>
                  <a:srgbClr val="002060"/>
                </a:solidFill>
              </a:rPr>
              <a:t>Organizational Culture Inventory – ideal </a:t>
            </a:r>
            <a:r>
              <a:rPr lang="en-GB" dirty="0">
                <a:solidFill>
                  <a:srgbClr val="002060"/>
                </a:solidFill>
              </a:rPr>
              <a:t>culture</a:t>
            </a:r>
            <a:endParaRPr lang="en-RO" dirty="0">
              <a:solidFill>
                <a:srgbClr val="002060"/>
              </a:solidFill>
            </a:endParaRPr>
          </a:p>
        </p:txBody>
      </p:sp>
    </p:spTree>
    <p:extLst>
      <p:ext uri="{BB962C8B-B14F-4D97-AF65-F5344CB8AC3E}">
        <p14:creationId xmlns:p14="http://schemas.microsoft.com/office/powerpoint/2010/main" val="31157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9" name="Rectangle 207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C77A5-9E76-C762-D567-5E96D7B19ED7}"/>
              </a:ext>
            </a:extLst>
          </p:cNvPr>
          <p:cNvSpPr>
            <a:spLocks noGrp="1"/>
          </p:cNvSpPr>
          <p:nvPr>
            <p:ph type="title"/>
          </p:nvPr>
        </p:nvSpPr>
        <p:spPr>
          <a:xfrm>
            <a:off x="728663" y="168443"/>
            <a:ext cx="5367337" cy="1155031"/>
          </a:xfrm>
        </p:spPr>
        <p:txBody>
          <a:bodyPr anchor="b">
            <a:normAutofit fontScale="90000"/>
          </a:bodyPr>
          <a:lstStyle/>
          <a:p>
            <a:r>
              <a:rPr lang="en-GB" sz="4000" dirty="0">
                <a:latin typeface="Roboto" panose="02000000000000000000" pitchFamily="2" charset="0"/>
              </a:rPr>
              <a:t>T</a:t>
            </a:r>
            <a:r>
              <a:rPr lang="en-GB" sz="4000" b="0" i="0" dirty="0">
                <a:effectLst/>
                <a:latin typeface="Roboto" panose="02000000000000000000" pitchFamily="2" charset="0"/>
              </a:rPr>
              <a:t>hree general types of behavioural styles</a:t>
            </a:r>
            <a:endParaRPr lang="en-RO" sz="4000" dirty="0"/>
          </a:p>
        </p:txBody>
      </p:sp>
      <p:sp>
        <p:nvSpPr>
          <p:cNvPr id="3" name="Content Placeholder 2">
            <a:extLst>
              <a:ext uri="{FF2B5EF4-FFF2-40B4-BE49-F238E27FC236}">
                <a16:creationId xmlns:a16="http://schemas.microsoft.com/office/drawing/2014/main" id="{5DEC3E5A-6254-A01E-5FDF-DF8DA093F8C8}"/>
              </a:ext>
            </a:extLst>
          </p:cNvPr>
          <p:cNvSpPr>
            <a:spLocks noGrp="1"/>
          </p:cNvSpPr>
          <p:nvPr>
            <p:ph idx="1"/>
          </p:nvPr>
        </p:nvSpPr>
        <p:spPr>
          <a:xfrm>
            <a:off x="1" y="1945084"/>
            <a:ext cx="6629400" cy="4744474"/>
          </a:xfrm>
        </p:spPr>
        <p:txBody>
          <a:bodyPr anchor="t">
            <a:normAutofit fontScale="70000" lnSpcReduction="20000"/>
          </a:bodyPr>
          <a:lstStyle/>
          <a:p>
            <a:pPr>
              <a:buFont typeface="Arial" panose="020B0604020202020204" pitchFamily="34" charset="0"/>
              <a:buChar char="•"/>
            </a:pPr>
            <a:r>
              <a:rPr lang="en-GB" b="1" i="0" dirty="0">
                <a:effectLst/>
                <a:latin typeface="Helvetica Neue" panose="02000503000000020004" pitchFamily="2" charset="0"/>
              </a:rPr>
              <a:t>Constructive Cultures</a:t>
            </a:r>
            <a:r>
              <a:rPr lang="en-GB" b="0" i="0" dirty="0">
                <a:effectLst/>
                <a:latin typeface="Helvetica Neue" panose="02000503000000020004" pitchFamily="2" charset="0"/>
              </a:rPr>
              <a:t>: Members are encouraged to interact with people and approach tasks in ways that will help them meet their higher order satisfaction needs (with norms encouraging Achievement, Self-Actualizing, Humanistic-Encouraging, and Affiliative behaviours).</a:t>
            </a:r>
          </a:p>
          <a:p>
            <a:pPr marL="0" indent="0">
              <a:buNone/>
            </a:pPr>
            <a:endParaRPr lang="en-GB" b="0" i="0" dirty="0">
              <a:effectLst/>
              <a:latin typeface="Helvetica Neue" panose="02000503000000020004" pitchFamily="2" charset="0"/>
            </a:endParaRPr>
          </a:p>
          <a:p>
            <a:r>
              <a:rPr lang="en-GB" b="0" dirty="0">
                <a:effectLst/>
                <a:latin typeface="Roboto" panose="02000000000000000000" pitchFamily="2" charset="0"/>
              </a:rPr>
              <a:t>﻿</a:t>
            </a:r>
            <a:r>
              <a:rPr lang="en-GB" b="1" i="0" dirty="0">
                <a:effectLst/>
                <a:latin typeface="Helvetica Neue" panose="02000503000000020004" pitchFamily="2" charset="0"/>
              </a:rPr>
              <a:t>Passive/Defensive Cultures:</a:t>
            </a:r>
            <a:r>
              <a:rPr lang="en-GB" b="0" i="0" dirty="0">
                <a:effectLst/>
                <a:latin typeface="Helvetica Neue" panose="02000503000000020004" pitchFamily="2" charset="0"/>
              </a:rPr>
              <a:t> Members believe they must interact with people in self-protective ways that will not threaten their own security (with norms requiring Approval, Conventional, Dependent and Avoidance behaviours).</a:t>
            </a:r>
          </a:p>
          <a:p>
            <a:endParaRPr lang="en-GB" b="0" i="0" dirty="0">
              <a:effectLst/>
              <a:latin typeface="Helvetica Neue" panose="02000503000000020004" pitchFamily="2" charset="0"/>
            </a:endParaRPr>
          </a:p>
          <a:p>
            <a:pPr>
              <a:buFont typeface="Arial" panose="020B0604020202020204" pitchFamily="34" charset="0"/>
              <a:buChar char="•"/>
            </a:pPr>
            <a:r>
              <a:rPr lang="en-GB" b="1" i="0" dirty="0">
                <a:effectLst/>
                <a:latin typeface="Helvetica Neue" panose="02000503000000020004" pitchFamily="2" charset="0"/>
              </a:rPr>
              <a:t>Aggressive/Defensive Cultures:</a:t>
            </a:r>
            <a:r>
              <a:rPr lang="en-GB" b="0" i="0" dirty="0">
                <a:effectLst/>
                <a:latin typeface="Helvetica Neue" panose="02000503000000020004" pitchFamily="2" charset="0"/>
              </a:rPr>
              <a:t> Members believe they are expected to approach tasks in forceful ways to maintain their status and security (with norms requiring Oppositional, Power, Competitive, and Perfectionistic behaviours).</a:t>
            </a:r>
          </a:p>
          <a:p>
            <a:endParaRPr lang="en-RO" sz="1400" dirty="0"/>
          </a:p>
        </p:txBody>
      </p:sp>
      <p:pic>
        <p:nvPicPr>
          <p:cNvPr id="2052" name="Picture 4" descr="The Circumplex - Human Synergistics">
            <a:extLst>
              <a:ext uri="{FF2B5EF4-FFF2-40B4-BE49-F238E27FC236}">
                <a16:creationId xmlns:a16="http://schemas.microsoft.com/office/drawing/2014/main" id="{EC886306-562C-159D-AFA2-87A57869F3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2442" y="621610"/>
            <a:ext cx="5201023" cy="5201023"/>
          </a:xfrm>
          <a:prstGeom prst="rect">
            <a:avLst/>
          </a:prstGeom>
          <a:noFill/>
          <a:extLst>
            <a:ext uri="{909E8E84-426E-40DD-AFC4-6F175D3DCCD1}">
              <a14:hiddenFill xmlns:a14="http://schemas.microsoft.com/office/drawing/2010/main">
                <a:solidFill>
                  <a:srgbClr val="FFFFFF"/>
                </a:solidFill>
              </a14:hiddenFill>
            </a:ext>
          </a:extLst>
        </p:spPr>
      </p:pic>
      <p:sp>
        <p:nvSpPr>
          <p:cNvPr id="2081" name="Rectangle 208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Rectangle 208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48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43D2-1CAC-74A0-9600-A952E2630304}"/>
              </a:ext>
            </a:extLst>
          </p:cNvPr>
          <p:cNvSpPr>
            <a:spLocks noGrp="1"/>
          </p:cNvSpPr>
          <p:nvPr>
            <p:ph type="title"/>
          </p:nvPr>
        </p:nvSpPr>
        <p:spPr/>
        <p:txBody>
          <a:bodyPr/>
          <a:lstStyle/>
          <a:p>
            <a:r>
              <a:rPr lang="en-GB" dirty="0"/>
              <a:t>T</a:t>
            </a:r>
            <a:r>
              <a:rPr lang="en-RO" dirty="0"/>
              <a:t>opics                                Benefits</a:t>
            </a:r>
          </a:p>
        </p:txBody>
      </p:sp>
      <p:graphicFrame>
        <p:nvGraphicFramePr>
          <p:cNvPr id="6" name="Content Placeholder 2">
            <a:extLst>
              <a:ext uri="{FF2B5EF4-FFF2-40B4-BE49-F238E27FC236}">
                <a16:creationId xmlns:a16="http://schemas.microsoft.com/office/drawing/2014/main" id="{47C09909-0352-6709-2D8D-190664F95DE1}"/>
              </a:ext>
            </a:extLst>
          </p:cNvPr>
          <p:cNvGraphicFramePr>
            <a:graphicFrameLocks noGrp="1"/>
          </p:cNvGraphicFramePr>
          <p:nvPr>
            <p:ph sz="half" idx="1"/>
            <p:extLst>
              <p:ext uri="{D42A27DB-BD31-4B8C-83A1-F6EECF244321}">
                <p14:modId xmlns:p14="http://schemas.microsoft.com/office/powerpoint/2010/main" val="135122561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1BAA0297-88A8-1AB6-0920-6469E3C30306}"/>
              </a:ext>
            </a:extLst>
          </p:cNvPr>
          <p:cNvSpPr>
            <a:spLocks noGrp="1"/>
          </p:cNvSpPr>
          <p:nvPr>
            <p:ph sz="half" idx="2"/>
          </p:nvPr>
        </p:nvSpPr>
        <p:spPr/>
        <p:txBody>
          <a:bodyPr>
            <a:normAutofit fontScale="62500" lnSpcReduction="20000"/>
          </a:bodyPr>
          <a:lstStyle/>
          <a:p>
            <a:pPr>
              <a:buFont typeface="Wingdings" pitchFamily="2" charset="2"/>
              <a:buChar char="ü"/>
            </a:pPr>
            <a:r>
              <a:rPr lang="en-GB" sz="2800" dirty="0">
                <a:effectLst/>
                <a:latin typeface="Swiss721BT"/>
              </a:rPr>
              <a:t>Engagement &amp; Performance </a:t>
            </a:r>
          </a:p>
          <a:p>
            <a:pPr>
              <a:buFont typeface="Wingdings" pitchFamily="2" charset="2"/>
              <a:buChar char="ü"/>
            </a:pPr>
            <a:endParaRPr lang="en-GB" sz="2800" dirty="0">
              <a:effectLst/>
              <a:latin typeface="Swiss721BT"/>
            </a:endParaRPr>
          </a:p>
          <a:p>
            <a:pPr>
              <a:buFont typeface="Wingdings" pitchFamily="2" charset="2"/>
              <a:buChar char="ü"/>
            </a:pPr>
            <a:r>
              <a:rPr lang="en-GB" sz="2800" dirty="0">
                <a:effectLst/>
                <a:latin typeface="Swiss721BT"/>
              </a:rPr>
              <a:t>Diversity &amp; Inclusion </a:t>
            </a:r>
          </a:p>
          <a:p>
            <a:pPr>
              <a:buFont typeface="Wingdings" pitchFamily="2" charset="2"/>
              <a:buChar char="ü"/>
            </a:pPr>
            <a:endParaRPr lang="en-GB" sz="2800" dirty="0">
              <a:effectLst/>
              <a:latin typeface="Swiss721BT"/>
            </a:endParaRPr>
          </a:p>
          <a:p>
            <a:pPr>
              <a:buFont typeface="Wingdings" pitchFamily="2" charset="2"/>
              <a:buChar char="ü"/>
            </a:pPr>
            <a:r>
              <a:rPr lang="en-GB" sz="2800" dirty="0">
                <a:effectLst/>
                <a:latin typeface="Swiss721BT"/>
              </a:rPr>
              <a:t>Teamwork &amp; Collaboration </a:t>
            </a:r>
          </a:p>
          <a:p>
            <a:pPr>
              <a:buFont typeface="Wingdings" pitchFamily="2" charset="2"/>
              <a:buChar char="ü"/>
            </a:pPr>
            <a:endParaRPr lang="en-GB" sz="2800" dirty="0">
              <a:effectLst/>
              <a:latin typeface="Swiss721BT"/>
            </a:endParaRPr>
          </a:p>
          <a:p>
            <a:pPr>
              <a:buFont typeface="Wingdings" pitchFamily="2" charset="2"/>
              <a:buChar char="ü"/>
            </a:pPr>
            <a:r>
              <a:rPr lang="en-GB" sz="2800" dirty="0">
                <a:effectLst/>
                <a:latin typeface="Swiss721BT"/>
              </a:rPr>
              <a:t>Beneficiaries Experience (students and academics)</a:t>
            </a:r>
          </a:p>
          <a:p>
            <a:pPr>
              <a:buFont typeface="Wingdings" pitchFamily="2" charset="2"/>
              <a:buChar char="ü"/>
            </a:pPr>
            <a:endParaRPr lang="en-GB" sz="2800" dirty="0">
              <a:effectLst/>
              <a:latin typeface="Swiss721BT"/>
            </a:endParaRPr>
          </a:p>
          <a:p>
            <a:pPr>
              <a:buFont typeface="Wingdings" pitchFamily="2" charset="2"/>
              <a:buChar char="ü"/>
            </a:pPr>
            <a:r>
              <a:rPr lang="en-GB" sz="2800" dirty="0">
                <a:effectLst/>
                <a:latin typeface="Swiss721BT"/>
              </a:rPr>
              <a:t>Innovation &amp; Adaptability </a:t>
            </a:r>
          </a:p>
          <a:p>
            <a:pPr>
              <a:buFont typeface="Wingdings" pitchFamily="2" charset="2"/>
              <a:buChar char="ü"/>
            </a:pPr>
            <a:endParaRPr lang="en-GB" sz="2800" dirty="0">
              <a:effectLst/>
              <a:latin typeface="Swiss721BT"/>
            </a:endParaRPr>
          </a:p>
          <a:p>
            <a:pPr>
              <a:buFont typeface="Wingdings" pitchFamily="2" charset="2"/>
              <a:buChar char="ü"/>
            </a:pPr>
            <a:r>
              <a:rPr lang="en-GB" sz="2800" dirty="0">
                <a:effectLst/>
                <a:latin typeface="Swiss721BT"/>
              </a:rPr>
              <a:t>Mergers (CIVIS alliance) </a:t>
            </a:r>
          </a:p>
          <a:p>
            <a:pPr>
              <a:buFont typeface="Wingdings" pitchFamily="2" charset="2"/>
              <a:buChar char="ü"/>
            </a:pPr>
            <a:endParaRPr lang="en-GB" sz="2800" dirty="0">
              <a:effectLst/>
              <a:latin typeface="Swiss721BT"/>
            </a:endParaRPr>
          </a:p>
          <a:p>
            <a:pPr>
              <a:buFont typeface="Wingdings" pitchFamily="2" charset="2"/>
              <a:buChar char="ü"/>
            </a:pPr>
            <a:r>
              <a:rPr lang="en-GB" sz="2800" dirty="0">
                <a:effectLst/>
                <a:latin typeface="Swiss721BT"/>
              </a:rPr>
              <a:t>Strategy Implementation </a:t>
            </a:r>
            <a:endParaRPr lang="en-GB" dirty="0">
              <a:effectLst/>
            </a:endParaRPr>
          </a:p>
          <a:p>
            <a:endParaRPr lang="en-RO" dirty="0"/>
          </a:p>
        </p:txBody>
      </p:sp>
    </p:spTree>
    <p:extLst>
      <p:ext uri="{BB962C8B-B14F-4D97-AF65-F5344CB8AC3E}">
        <p14:creationId xmlns:p14="http://schemas.microsoft.com/office/powerpoint/2010/main" val="28888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D47BE-8236-8BD9-B93E-7431EB3DF0E8}"/>
              </a:ext>
            </a:extLst>
          </p:cNvPr>
          <p:cNvSpPr>
            <a:spLocks noGrp="1"/>
          </p:cNvSpPr>
          <p:nvPr>
            <p:ph type="title"/>
          </p:nvPr>
        </p:nvSpPr>
        <p:spPr>
          <a:xfrm>
            <a:off x="762000" y="1138036"/>
            <a:ext cx="4085665" cy="1402470"/>
          </a:xfrm>
        </p:spPr>
        <p:txBody>
          <a:bodyPr anchor="t">
            <a:normAutofit/>
          </a:bodyPr>
          <a:lstStyle/>
          <a:p>
            <a:r>
              <a:rPr lang="en-GB" sz="3200" dirty="0"/>
              <a:t>A</a:t>
            </a:r>
            <a:r>
              <a:rPr lang="en-RO" sz="3200" dirty="0"/>
              <a:t>dvantages for CIVIS</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0B6412-788C-7810-8D96-86F3EB72AD68}"/>
              </a:ext>
            </a:extLst>
          </p:cNvPr>
          <p:cNvSpPr>
            <a:spLocks noGrp="1"/>
          </p:cNvSpPr>
          <p:nvPr>
            <p:ph idx="1"/>
          </p:nvPr>
        </p:nvSpPr>
        <p:spPr>
          <a:xfrm>
            <a:off x="300789" y="2189748"/>
            <a:ext cx="5221705" cy="4499810"/>
          </a:xfrm>
        </p:spPr>
        <p:txBody>
          <a:bodyPr>
            <a:normAutofit fontScale="92500" lnSpcReduction="10000"/>
          </a:bodyPr>
          <a:lstStyle/>
          <a:p>
            <a:pPr>
              <a:buFont typeface="Wingdings" pitchFamily="2" charset="2"/>
              <a:buChar char="Ø"/>
            </a:pPr>
            <a:r>
              <a:rPr lang="en-GB" sz="2000" dirty="0">
                <a:effectLst/>
                <a:latin typeface="Swiss721BT"/>
              </a:rPr>
              <a:t>Unify leadership around a clear mission, ideal culture, and vision for the future. </a:t>
            </a:r>
          </a:p>
          <a:p>
            <a:pPr>
              <a:buFont typeface="Wingdings" pitchFamily="2" charset="2"/>
              <a:buChar char="Ø"/>
            </a:pPr>
            <a:endParaRPr lang="en-GB" sz="2000" dirty="0">
              <a:effectLst/>
            </a:endParaRPr>
          </a:p>
          <a:p>
            <a:pPr>
              <a:buFont typeface="Wingdings" pitchFamily="2" charset="2"/>
              <a:buChar char="Ø"/>
            </a:pPr>
            <a:r>
              <a:rPr lang="en-GB" sz="2000" dirty="0">
                <a:effectLst/>
                <a:latin typeface="Swiss721BT"/>
              </a:rPr>
              <a:t>Establish a baseline measure for culture and a common language for culture change. </a:t>
            </a:r>
          </a:p>
          <a:p>
            <a:pPr>
              <a:buFont typeface="Wingdings" pitchFamily="2" charset="2"/>
              <a:buChar char="Ø"/>
            </a:pPr>
            <a:endParaRPr lang="en-GB" sz="2000" dirty="0">
              <a:effectLst/>
            </a:endParaRPr>
          </a:p>
          <a:p>
            <a:pPr>
              <a:buFont typeface="Wingdings" pitchFamily="2" charset="2"/>
              <a:buChar char="Ø"/>
            </a:pPr>
            <a:r>
              <a:rPr lang="en-GB" sz="2000" dirty="0">
                <a:effectLst/>
                <a:latin typeface="Swiss721BT"/>
              </a:rPr>
              <a:t>Complement organizational change efforts with leadership development.</a:t>
            </a:r>
          </a:p>
          <a:p>
            <a:pPr>
              <a:buFont typeface="Wingdings" pitchFamily="2" charset="2"/>
              <a:buChar char="Ø"/>
            </a:pPr>
            <a:endParaRPr lang="en-GB" sz="2000" dirty="0">
              <a:effectLst/>
              <a:latin typeface="Swiss721BT"/>
            </a:endParaRPr>
          </a:p>
          <a:p>
            <a:pPr>
              <a:buFont typeface="Wingdings" pitchFamily="2" charset="2"/>
              <a:buChar char="Ø"/>
            </a:pPr>
            <a:r>
              <a:rPr lang="en-GB" sz="2000" dirty="0">
                <a:effectLst/>
                <a:latin typeface="Swiss721BT"/>
              </a:rPr>
              <a:t>Refine strategies and plans based on your improved understanding of culture.</a:t>
            </a:r>
          </a:p>
          <a:p>
            <a:pPr>
              <a:buFont typeface="Wingdings" pitchFamily="2" charset="2"/>
              <a:buChar char="Ø"/>
            </a:pPr>
            <a:endParaRPr lang="en-GB" sz="2000" dirty="0">
              <a:effectLst/>
              <a:latin typeface="Swiss721BT"/>
            </a:endParaRPr>
          </a:p>
          <a:p>
            <a:pPr>
              <a:buFont typeface="Wingdings" pitchFamily="2" charset="2"/>
              <a:buChar char="Ø"/>
            </a:pPr>
            <a:r>
              <a:rPr lang="en-GB" sz="2000" dirty="0">
                <a:effectLst/>
                <a:latin typeface="Swiss721BT"/>
              </a:rPr>
              <a:t>Connect culture to results and organizational outcomes with a clear roadmap. </a:t>
            </a:r>
            <a:endParaRPr lang="en-GB" sz="2000" dirty="0">
              <a:effectLst/>
            </a:endParaRPr>
          </a:p>
          <a:p>
            <a:endParaRPr lang="en-RO" sz="1100" dirty="0"/>
          </a:p>
        </p:txBody>
      </p:sp>
      <p:pic>
        <p:nvPicPr>
          <p:cNvPr id="5" name="Picture 4" descr="Colourful carved figures of humans">
            <a:extLst>
              <a:ext uri="{FF2B5EF4-FFF2-40B4-BE49-F238E27FC236}">
                <a16:creationId xmlns:a16="http://schemas.microsoft.com/office/drawing/2014/main" id="{306AE438-1374-266F-DCBD-27B15EF27420}"/>
              </a:ext>
            </a:extLst>
          </p:cNvPr>
          <p:cNvPicPr>
            <a:picLocks noChangeAspect="1"/>
          </p:cNvPicPr>
          <p:nvPr/>
        </p:nvPicPr>
        <p:blipFill rotWithShape="1">
          <a:blip r:embed="rId2"/>
          <a:srcRect l="16138" r="15905" b="-1"/>
          <a:stretch/>
        </p:blipFill>
        <p:spPr>
          <a:xfrm>
            <a:off x="5650992" y="10"/>
            <a:ext cx="6541008" cy="6857990"/>
          </a:xfrm>
          <a:prstGeom prst="rect">
            <a:avLst/>
          </a:prstGeom>
        </p:spPr>
      </p:pic>
    </p:spTree>
    <p:extLst>
      <p:ext uri="{BB962C8B-B14F-4D97-AF65-F5344CB8AC3E}">
        <p14:creationId xmlns:p14="http://schemas.microsoft.com/office/powerpoint/2010/main" val="364397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6A78AEC-9438-834A-A363-62CBCF13FC34}"/>
              </a:ext>
            </a:extLst>
          </p:cNvPr>
          <p:cNvSpPr>
            <a:spLocks noGrp="1"/>
          </p:cNvSpPr>
          <p:nvPr>
            <p:ph type="subTitle" idx="1"/>
          </p:nvPr>
        </p:nvSpPr>
        <p:spPr>
          <a:xfrm>
            <a:off x="1501162" y="1530574"/>
            <a:ext cx="8941378" cy="1074032"/>
          </a:xfrm>
        </p:spPr>
        <p:txBody>
          <a:bodyPr anchor="b">
            <a:noAutofit/>
          </a:bodyPr>
          <a:lstStyle/>
          <a:p>
            <a:pPr algn="l" defTabSz="704088">
              <a:spcBef>
                <a:spcPts val="770"/>
              </a:spcBef>
            </a:pPr>
            <a:r>
              <a:rPr lang="en-GB" sz="1540" kern="1200">
                <a:solidFill>
                  <a:srgbClr val="000000"/>
                </a:solidFill>
                <a:latin typeface="Georgia" panose="02040502050405020303" pitchFamily="18" charset="0"/>
                <a:ea typeface="+mn-ea"/>
                <a:cs typeface="+mn-cs"/>
              </a:rPr>
              <a:t>Sense of Belonging in the Context of New HE Alliances</a:t>
            </a:r>
          </a:p>
          <a:p>
            <a:pPr algn="l" defTabSz="704088">
              <a:spcBef>
                <a:spcPts val="770"/>
              </a:spcBef>
            </a:pPr>
            <a:r>
              <a:rPr lang="en-GB" sz="1232" kern="1200">
                <a:solidFill>
                  <a:schemeClr val="tx1"/>
                </a:solidFill>
                <a:latin typeface="+mn-lt"/>
                <a:ea typeface="+mn-ea"/>
                <a:cs typeface="+mn-cs"/>
              </a:rPr>
              <a:t>https://</a:t>
            </a:r>
            <a:r>
              <a:rPr lang="en-GB" sz="1232" kern="1200" err="1">
                <a:solidFill>
                  <a:schemeClr val="tx1"/>
                </a:solidFill>
                <a:latin typeface="+mn-lt"/>
                <a:ea typeface="+mn-ea"/>
                <a:cs typeface="+mn-cs"/>
              </a:rPr>
              <a:t>ebelong.unibuc.ro</a:t>
            </a:r>
            <a:r>
              <a:rPr lang="en-GB" sz="1232" kern="1200">
                <a:solidFill>
                  <a:schemeClr val="tx1"/>
                </a:solidFill>
                <a:latin typeface="+mn-lt"/>
                <a:ea typeface="+mn-ea"/>
                <a:cs typeface="+mn-cs"/>
              </a:rPr>
              <a:t>/</a:t>
            </a:r>
            <a:endParaRPr lang="en-RO" sz="1232" kern="1200">
              <a:solidFill>
                <a:schemeClr val="tx1"/>
              </a:solidFill>
              <a:latin typeface="+mn-lt"/>
              <a:ea typeface="+mn-ea"/>
              <a:cs typeface="+mn-cs"/>
            </a:endParaRPr>
          </a:p>
          <a:p>
            <a:pPr algn="l"/>
            <a:endParaRPr lang="x-none" sz="2000" dirty="0">
              <a:solidFill>
                <a:srgbClr val="000000"/>
              </a:solidFill>
              <a:latin typeface="Georgia" panose="02040502050405020303" pitchFamily="18" charset="0"/>
            </a:endParaRPr>
          </a:p>
        </p:txBody>
      </p:sp>
      <p:pic>
        <p:nvPicPr>
          <p:cNvPr id="6" name="Picture 5">
            <a:extLst>
              <a:ext uri="{FF2B5EF4-FFF2-40B4-BE49-F238E27FC236}">
                <a16:creationId xmlns:a16="http://schemas.microsoft.com/office/drawing/2014/main" id="{67D6AE37-F335-5146-BFEB-6628A4CAA662}"/>
              </a:ext>
            </a:extLst>
          </p:cNvPr>
          <p:cNvPicPr>
            <a:picLocks noChangeAspect="1"/>
          </p:cNvPicPr>
          <p:nvPr/>
        </p:nvPicPr>
        <p:blipFill>
          <a:blip r:embed="rId2"/>
          <a:stretch>
            <a:fillRect/>
          </a:stretch>
        </p:blipFill>
        <p:spPr>
          <a:xfrm>
            <a:off x="8861406" y="5502771"/>
            <a:ext cx="1753231" cy="38044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62" y="1079030"/>
            <a:ext cx="1936463" cy="654991"/>
          </a:xfrm>
          <a:prstGeom prst="rect">
            <a:avLst/>
          </a:prstGeom>
        </p:spPr>
      </p:pic>
      <p:sp>
        <p:nvSpPr>
          <p:cNvPr id="12" name="TextBox 11">
            <a:extLst>
              <a:ext uri="{FF2B5EF4-FFF2-40B4-BE49-F238E27FC236}">
                <a16:creationId xmlns:a16="http://schemas.microsoft.com/office/drawing/2014/main" id="{280DDCD1-47AD-7D15-4CD5-0E0DD8A290CF}"/>
              </a:ext>
            </a:extLst>
          </p:cNvPr>
          <p:cNvSpPr txBox="1"/>
          <p:nvPr/>
        </p:nvSpPr>
        <p:spPr>
          <a:xfrm>
            <a:off x="3326827" y="914400"/>
            <a:ext cx="438670" cy="809132"/>
          </a:xfrm>
          <a:prstGeom prst="rect">
            <a:avLst/>
          </a:prstGeom>
          <a:noFill/>
        </p:spPr>
        <p:txBody>
          <a:bodyPr wrap="square" rtlCol="0">
            <a:spAutoFit/>
          </a:bodyPr>
          <a:lstStyle/>
          <a:p>
            <a:pPr defTabSz="704088">
              <a:spcAft>
                <a:spcPts val="600"/>
              </a:spcAft>
            </a:pPr>
            <a:endParaRPr lang="en-RO" sz="1386" kern="1200">
              <a:solidFill>
                <a:schemeClr val="tx1"/>
              </a:solidFill>
              <a:latin typeface="+mn-lt"/>
              <a:ea typeface="+mn-ea"/>
              <a:cs typeface="+mn-cs"/>
            </a:endParaRPr>
          </a:p>
          <a:p>
            <a:pPr defTabSz="704088">
              <a:spcAft>
                <a:spcPts val="600"/>
              </a:spcAft>
            </a:pPr>
            <a:r>
              <a:rPr lang="en-RO" sz="2772" b="1" kern="1200">
                <a:solidFill>
                  <a:schemeClr val="tx1"/>
                </a:solidFill>
                <a:latin typeface="Calibri" panose="020F0502020204030204" pitchFamily="34" charset="0"/>
                <a:ea typeface="+mn-ea"/>
                <a:cs typeface="Calibri" panose="020F0502020204030204" pitchFamily="34" charset="0"/>
              </a:rPr>
              <a:t>2</a:t>
            </a:r>
            <a:endParaRPr lang="en-RO" sz="3600" b="1">
              <a:latin typeface="Calibri" panose="020F0502020204030204" pitchFamily="34" charset="0"/>
              <a:cs typeface="Calibri" panose="020F0502020204030204" pitchFamily="34" charset="0"/>
            </a:endParaRPr>
          </a:p>
        </p:txBody>
      </p:sp>
      <p:pic>
        <p:nvPicPr>
          <p:cNvPr id="8" name="Picture 6">
            <a:extLst>
              <a:ext uri="{FF2B5EF4-FFF2-40B4-BE49-F238E27FC236}">
                <a16:creationId xmlns:a16="http://schemas.microsoft.com/office/drawing/2014/main" id="{A68BF1C8-4981-5155-9C63-56DA60EF78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68975" y="4594044"/>
            <a:ext cx="1872468" cy="12091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BC7300C-200C-0C98-AB92-7C72FC8D8B8C}"/>
              </a:ext>
            </a:extLst>
          </p:cNvPr>
          <p:cNvSpPr txBox="1"/>
          <p:nvPr/>
        </p:nvSpPr>
        <p:spPr>
          <a:xfrm>
            <a:off x="3765497" y="2715405"/>
            <a:ext cx="4579320" cy="2603790"/>
          </a:xfrm>
          <a:prstGeom prst="rect">
            <a:avLst/>
          </a:prstGeom>
          <a:noFill/>
        </p:spPr>
        <p:txBody>
          <a:bodyPr wrap="square" rtlCol="0">
            <a:spAutoFit/>
          </a:bodyPr>
          <a:lstStyle/>
          <a:p>
            <a:pPr algn="ctr" defTabSz="704088">
              <a:spcAft>
                <a:spcPts val="600"/>
              </a:spcAft>
            </a:pPr>
            <a:r>
              <a:rPr lang="en-RO" sz="4620" kern="1200">
                <a:solidFill>
                  <a:schemeClr val="tx1"/>
                </a:solidFill>
                <a:latin typeface="Georgia" panose="02040502050405020303" pitchFamily="18" charset="0"/>
                <a:ea typeface="+mn-ea"/>
                <a:cs typeface="+mn-cs"/>
              </a:rPr>
              <a:t>THANK YOU!</a:t>
            </a:r>
          </a:p>
          <a:p>
            <a:pPr algn="ctr" defTabSz="704088">
              <a:spcAft>
                <a:spcPts val="600"/>
              </a:spcAft>
            </a:pPr>
            <a:endParaRPr lang="en-RO" sz="4620" kern="1200">
              <a:solidFill>
                <a:schemeClr val="tx1"/>
              </a:solidFill>
              <a:latin typeface="Georgia" panose="02040502050405020303" pitchFamily="18" charset="0"/>
              <a:ea typeface="+mn-ea"/>
              <a:cs typeface="+mn-cs"/>
            </a:endParaRPr>
          </a:p>
          <a:p>
            <a:pPr algn="ctr" defTabSz="704088">
              <a:spcAft>
                <a:spcPts val="600"/>
              </a:spcAft>
            </a:pPr>
            <a:r>
              <a:rPr lang="en-GB" sz="1540" kern="1200">
                <a:solidFill>
                  <a:schemeClr val="tx1"/>
                </a:solidFill>
                <a:latin typeface="Georgia" panose="02040502050405020303" pitchFamily="18" charset="0"/>
                <a:ea typeface="+mn-ea"/>
                <a:cs typeface="+mn-cs"/>
                <a:hlinkClick r:id="rId5"/>
              </a:rPr>
              <a:t>c</a:t>
            </a:r>
            <a:r>
              <a:rPr lang="en-RO" sz="1540" kern="1200">
                <a:solidFill>
                  <a:schemeClr val="tx1"/>
                </a:solidFill>
                <a:latin typeface="Georgia" panose="02040502050405020303" pitchFamily="18" charset="0"/>
                <a:ea typeface="+mn-ea"/>
                <a:cs typeface="+mn-cs"/>
                <a:hlinkClick r:id="rId5"/>
              </a:rPr>
              <a:t>amelia.radulescu@fpse.unibuc.ro</a:t>
            </a:r>
            <a:endParaRPr lang="en-RO" sz="1540" kern="1200">
              <a:solidFill>
                <a:schemeClr val="tx1"/>
              </a:solidFill>
              <a:latin typeface="Georgia" panose="02040502050405020303" pitchFamily="18" charset="0"/>
              <a:ea typeface="+mn-ea"/>
              <a:cs typeface="+mn-cs"/>
            </a:endParaRPr>
          </a:p>
          <a:p>
            <a:pPr algn="ctr" defTabSz="704088">
              <a:spcAft>
                <a:spcPts val="600"/>
              </a:spcAft>
            </a:pPr>
            <a:r>
              <a:rPr lang="en-RO" sz="1540" kern="1200">
                <a:solidFill>
                  <a:schemeClr val="tx1"/>
                </a:solidFill>
                <a:latin typeface="Georgia" panose="02040502050405020303" pitchFamily="18" charset="0"/>
                <a:ea typeface="+mn-ea"/>
                <a:cs typeface="+mn-cs"/>
                <a:hlinkClick r:id="rId6"/>
              </a:rPr>
              <a:t>learningcenter@unibuc.ro</a:t>
            </a:r>
            <a:endParaRPr lang="en-RO" sz="1540" kern="1200">
              <a:solidFill>
                <a:schemeClr val="tx1"/>
              </a:solidFill>
              <a:latin typeface="Georgia" panose="02040502050405020303" pitchFamily="18" charset="0"/>
              <a:ea typeface="+mn-ea"/>
              <a:cs typeface="+mn-cs"/>
            </a:endParaRPr>
          </a:p>
          <a:p>
            <a:pPr algn="ctr">
              <a:spcAft>
                <a:spcPts val="600"/>
              </a:spcAft>
            </a:pPr>
            <a:endParaRPr lang="en-RO" sz="2000">
              <a:latin typeface="Georgia" panose="02040502050405020303" pitchFamily="18" charset="0"/>
            </a:endParaRPr>
          </a:p>
        </p:txBody>
      </p:sp>
    </p:spTree>
    <p:extLst>
      <p:ext uri="{BB962C8B-B14F-4D97-AF65-F5344CB8AC3E}">
        <p14:creationId xmlns:p14="http://schemas.microsoft.com/office/powerpoint/2010/main" val="426771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4" descr="NATIONAL KAPODISTRIAN UNIVERSITY OF ATHENS (NKUA)/DEPARTMENT OF INFORMATICS  AND TELECOMMUNICATIONS | BlueBRIDGE">
            <a:extLst>
              <a:ext uri="{FF2B5EF4-FFF2-40B4-BE49-F238E27FC236}">
                <a16:creationId xmlns:a16="http://schemas.microsoft.com/office/drawing/2014/main" id="{F54D53A6-D63A-1838-3C89-C5FECE4EBA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0172" y="657179"/>
            <a:ext cx="2774690" cy="14864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IVIS - A European Civic University – Home">
            <a:extLst>
              <a:ext uri="{FF2B5EF4-FFF2-40B4-BE49-F238E27FC236}">
                <a16:creationId xmlns:a16="http://schemas.microsoft.com/office/drawing/2014/main" id="{D1F8DFBF-DB04-F9F2-0949-2CAC166420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33112" y="5251215"/>
            <a:ext cx="3739601" cy="94960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09F4C66E-86D8-C141-4083-49E06DC65A7D}"/>
              </a:ext>
            </a:extLst>
          </p:cNvPr>
          <p:cNvPicPr>
            <a:picLocks noChangeAspect="1"/>
          </p:cNvPicPr>
          <p:nvPr/>
        </p:nvPicPr>
        <p:blipFill>
          <a:blip r:embed="rId4"/>
          <a:stretch>
            <a:fillRect/>
          </a:stretch>
        </p:blipFill>
        <p:spPr>
          <a:xfrm>
            <a:off x="3790020" y="777942"/>
            <a:ext cx="4611959" cy="1000786"/>
          </a:xfrm>
          <a:prstGeom prst="rect">
            <a:avLst/>
          </a:prstGeom>
        </p:spPr>
      </p:pic>
      <p:pic>
        <p:nvPicPr>
          <p:cNvPr id="5" name="Picture 12" descr="Universidad Autónoma de Madrid | EMPOWER PROJECT">
            <a:extLst>
              <a:ext uri="{FF2B5EF4-FFF2-40B4-BE49-F238E27FC236}">
                <a16:creationId xmlns:a16="http://schemas.microsoft.com/office/drawing/2014/main" id="{A8E4E7B4-529D-4544-E7C8-5BE561D12EF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501" y="2959755"/>
            <a:ext cx="3020030" cy="11712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IVIS - A European Civic University – Home">
            <a:extLst>
              <a:ext uri="{FF2B5EF4-FFF2-40B4-BE49-F238E27FC236}">
                <a16:creationId xmlns:a16="http://schemas.microsoft.com/office/drawing/2014/main" id="{188F6715-F023-62D4-5807-A664C66DC1F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57200" y="5171355"/>
            <a:ext cx="3017672" cy="10294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40D7E8-1EC0-5C3C-9BF1-C16548817D2B}"/>
              </a:ext>
            </a:extLst>
          </p:cNvPr>
          <p:cNvSpPr>
            <a:spLocks noGrp="1"/>
          </p:cNvSpPr>
          <p:nvPr>
            <p:ph type="title"/>
          </p:nvPr>
        </p:nvSpPr>
        <p:spPr>
          <a:xfrm>
            <a:off x="4259293" y="3039323"/>
            <a:ext cx="4588401" cy="951297"/>
          </a:xfrm>
        </p:spPr>
        <p:txBody>
          <a:bodyPr>
            <a:normAutofit/>
          </a:bodyPr>
          <a:lstStyle/>
          <a:p>
            <a:pPr algn="ctr" defTabSz="850392"/>
            <a:r>
              <a:rPr lang="en-GB" sz="4464" b="1" kern="1200" dirty="0">
                <a:solidFill>
                  <a:srgbClr val="FFFFFF"/>
                </a:solidFill>
                <a:latin typeface="+mj-lt"/>
                <a:ea typeface="+mj-ea"/>
                <a:cs typeface="+mj-cs"/>
              </a:rPr>
              <a:t>5 P</a:t>
            </a:r>
            <a:r>
              <a:rPr lang="en-RO" sz="4464" b="1" kern="1200" dirty="0">
                <a:solidFill>
                  <a:srgbClr val="FFFFFF"/>
                </a:solidFill>
                <a:latin typeface="+mj-lt"/>
                <a:ea typeface="+mj-ea"/>
                <a:cs typeface="+mj-cs"/>
              </a:rPr>
              <a:t>artners </a:t>
            </a:r>
            <a:endParaRPr lang="en-RO" sz="4800" b="1" dirty="0">
              <a:solidFill>
                <a:srgbClr val="FFFFFF"/>
              </a:solidFill>
            </a:endParaRPr>
          </a:p>
        </p:txBody>
      </p:sp>
      <p:pic>
        <p:nvPicPr>
          <p:cNvPr id="9" name="Content Placeholder 8">
            <a:extLst>
              <a:ext uri="{FF2B5EF4-FFF2-40B4-BE49-F238E27FC236}">
                <a16:creationId xmlns:a16="http://schemas.microsoft.com/office/drawing/2014/main" id="{CE52F748-A899-F896-4564-48692C8E11C3}"/>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8847694" y="2912211"/>
            <a:ext cx="2953795" cy="1205520"/>
          </a:xfrm>
          <a:prstGeom prst="rect">
            <a:avLst/>
          </a:prstGeom>
        </p:spPr>
      </p:pic>
      <p:pic>
        <p:nvPicPr>
          <p:cNvPr id="3" name="Picture 6">
            <a:extLst>
              <a:ext uri="{FF2B5EF4-FFF2-40B4-BE49-F238E27FC236}">
                <a16:creationId xmlns:a16="http://schemas.microsoft.com/office/drawing/2014/main" id="{A5699AD9-D0B3-A205-501B-20B07079090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426075" y="223994"/>
            <a:ext cx="2407619" cy="15547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FE60618-7585-3E0B-A1C7-BDAEE2CBF459}"/>
              </a:ext>
            </a:extLst>
          </p:cNvPr>
          <p:cNvSpPr txBox="1"/>
          <p:nvPr/>
        </p:nvSpPr>
        <p:spPr>
          <a:xfrm>
            <a:off x="11615737" y="2457450"/>
            <a:ext cx="613357" cy="1400383"/>
          </a:xfrm>
          <a:prstGeom prst="rect">
            <a:avLst/>
          </a:prstGeom>
          <a:noFill/>
        </p:spPr>
        <p:txBody>
          <a:bodyPr wrap="square" rtlCol="0">
            <a:spAutoFit/>
          </a:bodyPr>
          <a:lstStyle/>
          <a:p>
            <a:pPr defTabSz="850392">
              <a:spcAft>
                <a:spcPts val="600"/>
              </a:spcAft>
            </a:pPr>
            <a:endParaRPr lang="en-RO" sz="4000" b="1" kern="1200" dirty="0">
              <a:solidFill>
                <a:schemeClr val="tx1"/>
              </a:solidFill>
              <a:latin typeface="Georgia" panose="02040502050405020303" pitchFamily="18" charset="0"/>
              <a:ea typeface="+mn-ea"/>
              <a:cs typeface="+mn-cs"/>
            </a:endParaRPr>
          </a:p>
          <a:p>
            <a:pPr defTabSz="850392">
              <a:spcAft>
                <a:spcPts val="600"/>
              </a:spcAft>
            </a:pPr>
            <a:r>
              <a:rPr lang="en-RO" sz="4000" b="1" kern="1200" dirty="0">
                <a:solidFill>
                  <a:schemeClr val="tx1"/>
                </a:solidFill>
                <a:latin typeface="Georgia" panose="02040502050405020303" pitchFamily="18" charset="0"/>
                <a:ea typeface="+mn-ea"/>
                <a:cs typeface="+mn-cs"/>
              </a:rPr>
              <a:t>2</a:t>
            </a:r>
            <a:endParaRPr lang="en-RO" sz="4000" b="1" dirty="0">
              <a:latin typeface="Georgia" panose="02040502050405020303" pitchFamily="18" charset="0"/>
            </a:endParaRPr>
          </a:p>
        </p:txBody>
      </p:sp>
    </p:spTree>
    <p:extLst>
      <p:ext uri="{BB962C8B-B14F-4D97-AF65-F5344CB8AC3E}">
        <p14:creationId xmlns:p14="http://schemas.microsoft.com/office/powerpoint/2010/main" val="5255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D63E6-D856-E497-8C41-90D9871BEB06}"/>
              </a:ext>
            </a:extLst>
          </p:cNvPr>
          <p:cNvSpPr>
            <a:spLocks noGrp="1"/>
          </p:cNvSpPr>
          <p:nvPr>
            <p:ph type="title"/>
          </p:nvPr>
        </p:nvSpPr>
        <p:spPr>
          <a:xfrm>
            <a:off x="4654296" y="329184"/>
            <a:ext cx="6894576" cy="1783080"/>
          </a:xfrm>
        </p:spPr>
        <p:txBody>
          <a:bodyPr anchor="b">
            <a:normAutofit/>
          </a:bodyPr>
          <a:lstStyle/>
          <a:p>
            <a:r>
              <a:rPr lang="en-RO" sz="3800" dirty="0">
                <a:latin typeface="Times New Roman" panose="02020603050405020304" pitchFamily="18" charset="0"/>
                <a:ea typeface="Times New Roman" panose="02020603050405020304" pitchFamily="18" charset="0"/>
              </a:rPr>
              <a:t>F</a:t>
            </a:r>
            <a:r>
              <a:rPr lang="en-RO" sz="3800" dirty="0">
                <a:effectLst/>
                <a:latin typeface="Times New Roman" panose="02020603050405020304" pitchFamily="18" charset="0"/>
                <a:ea typeface="Times New Roman" panose="02020603050405020304" pitchFamily="18" charset="0"/>
              </a:rPr>
              <a:t>actors perceived as contributing to sense </a:t>
            </a:r>
            <a:r>
              <a:rPr lang="en-RO" sz="3800">
                <a:effectLst/>
                <a:latin typeface="Times New Roman" panose="02020603050405020304" pitchFamily="18" charset="0"/>
                <a:ea typeface="Times New Roman" panose="02020603050405020304" pitchFamily="18" charset="0"/>
              </a:rPr>
              <a:t>of belonging in eBelong 1</a:t>
            </a:r>
            <a:endParaRPr lang="en-RO" sz="3800" dirty="0"/>
          </a:p>
        </p:txBody>
      </p:sp>
      <p:pic>
        <p:nvPicPr>
          <p:cNvPr id="5" name="Picture 4" descr="Person holding a puzzle piece">
            <a:extLst>
              <a:ext uri="{FF2B5EF4-FFF2-40B4-BE49-F238E27FC236}">
                <a16:creationId xmlns:a16="http://schemas.microsoft.com/office/drawing/2014/main" id="{8F69BB8F-3904-80DC-CED7-A73884AAC7AC}"/>
              </a:ext>
            </a:extLst>
          </p:cNvPr>
          <p:cNvPicPr>
            <a:picLocks noChangeAspect="1"/>
          </p:cNvPicPr>
          <p:nvPr/>
        </p:nvPicPr>
        <p:blipFill rotWithShape="1">
          <a:blip r:embed="rId2"/>
          <a:srcRect l="30040" r="29925"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4B4C34-41BF-A25B-1FB1-FE0F83A7447E}"/>
              </a:ext>
            </a:extLst>
          </p:cNvPr>
          <p:cNvSpPr>
            <a:spLocks noGrp="1"/>
          </p:cNvSpPr>
          <p:nvPr>
            <p:ph idx="1"/>
          </p:nvPr>
        </p:nvSpPr>
        <p:spPr>
          <a:xfrm>
            <a:off x="4654296" y="2706624"/>
            <a:ext cx="7537704" cy="4114800"/>
          </a:xfrm>
        </p:spPr>
        <p:txBody>
          <a:bodyPr>
            <a:normAutofit fontScale="92500" lnSpcReduction="10000"/>
          </a:bodyPr>
          <a:lstStyle/>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Common vision/goals</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Personal values, commitment, dedication, vocation, human quality, expectation compatibility</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Colleagues, networks, membership, inclusion, participation, team activities, social activities, joint projects, common research interests, centres, events.</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Research and teaching support (training opportunities/career development)</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Facilities </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Environment/climate</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Tradition, you representing the university, events, ceremonies </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Request of opinions, dialogue, openness to innovation, appreciation, acknowledgement,</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Trust, freedom, respect, participation to decisions, good relationship with management (management understanding the realities/needs), lack of corruption, meritocracy.</a:t>
            </a:r>
          </a:p>
          <a:p>
            <a:endParaRPr lang="en-RO" sz="1200" dirty="0"/>
          </a:p>
        </p:txBody>
      </p:sp>
    </p:spTree>
    <p:extLst>
      <p:ext uri="{BB962C8B-B14F-4D97-AF65-F5344CB8AC3E}">
        <p14:creationId xmlns:p14="http://schemas.microsoft.com/office/powerpoint/2010/main" val="157323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rge skydiving group mid-air">
            <a:extLst>
              <a:ext uri="{FF2B5EF4-FFF2-40B4-BE49-F238E27FC236}">
                <a16:creationId xmlns:a16="http://schemas.microsoft.com/office/drawing/2014/main" id="{F1775F81-24EC-ABF1-1A66-A35E2B9A50BD}"/>
              </a:ext>
            </a:extLst>
          </p:cNvPr>
          <p:cNvPicPr>
            <a:picLocks noChangeAspect="1"/>
          </p:cNvPicPr>
          <p:nvPr/>
        </p:nvPicPr>
        <p:blipFill rotWithShape="1">
          <a:blip r:embed="rId2"/>
          <a:srcRect l="24353" r="23186"/>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CB4BD-AFA6-E718-26C3-C5E429ED6BCC}"/>
              </a:ext>
            </a:extLst>
          </p:cNvPr>
          <p:cNvSpPr>
            <a:spLocks noGrp="1"/>
          </p:cNvSpPr>
          <p:nvPr>
            <p:ph type="title"/>
          </p:nvPr>
        </p:nvSpPr>
        <p:spPr>
          <a:xfrm>
            <a:off x="6115317" y="405685"/>
            <a:ext cx="5464968" cy="1559301"/>
          </a:xfrm>
        </p:spPr>
        <p:txBody>
          <a:bodyPr>
            <a:normAutofit/>
          </a:bodyPr>
          <a:lstStyle/>
          <a:p>
            <a:r>
              <a:rPr lang="en-RO" sz="4000">
                <a:effectLst/>
                <a:latin typeface="Times New Roman" panose="02020603050405020304" pitchFamily="18" charset="0"/>
                <a:ea typeface="Times New Roman" panose="02020603050405020304" pitchFamily="18" charset="0"/>
              </a:rPr>
              <a:t>What would increase your sense of belonging?</a:t>
            </a:r>
            <a:endParaRPr lang="en-RO" sz="4000"/>
          </a:p>
        </p:txBody>
      </p:sp>
      <p:sp>
        <p:nvSpPr>
          <p:cNvPr id="3" name="Content Placeholder 2">
            <a:extLst>
              <a:ext uri="{FF2B5EF4-FFF2-40B4-BE49-F238E27FC236}">
                <a16:creationId xmlns:a16="http://schemas.microsoft.com/office/drawing/2014/main" id="{0FF0F256-9EBD-EDAA-EBBD-714158F45B33}"/>
              </a:ext>
            </a:extLst>
          </p:cNvPr>
          <p:cNvSpPr>
            <a:spLocks noGrp="1"/>
          </p:cNvSpPr>
          <p:nvPr>
            <p:ph idx="1"/>
          </p:nvPr>
        </p:nvSpPr>
        <p:spPr>
          <a:xfrm>
            <a:off x="5586412" y="2285999"/>
            <a:ext cx="6605587" cy="4572001"/>
          </a:xfrm>
        </p:spPr>
        <p:txBody>
          <a:bodyPr anchor="ctr">
            <a:normAutofit/>
          </a:bodyPr>
          <a:lstStyle/>
          <a:p>
            <a:pPr marL="0" indent="0">
              <a:buNone/>
            </a:pPr>
            <a:endParaRPr lang="en-RO" sz="11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Acknowledgement, especially of non-rated activities with students and management duties, appraisal, recognition.</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Support (financial, career development)</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Facilities (dedicated working spaces, health facilities)</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Communities of practice – mentoring younger scholars, cooperation, collaboration, solidarity among colleagues, sharing teaching and research, learning communities.</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Common activities outside work – teambuilding</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Clear regulatory framework to support and protect – workload, administrative work, online working conditions, balance (btw personal and professional life, btw teaching and research duties)</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More focus on wellbeing rather than costs</a:t>
            </a:r>
          </a:p>
          <a:p>
            <a:pPr marL="342900" lvl="0" indent="-342900">
              <a:buSzPts val="1000"/>
              <a:buFont typeface="Arial" panose="020B0604020202020204" pitchFamily="34" charset="0"/>
              <a:buChar char="●"/>
            </a:pPr>
            <a:r>
              <a:rPr lang="en-RO" sz="1800" dirty="0">
                <a:effectLst/>
                <a:latin typeface="Times New Roman" panose="02020603050405020304" pitchFamily="18" charset="0"/>
                <a:ea typeface="Noto Sans Symbols"/>
                <a:cs typeface="Times New Roman" panose="02020603050405020304" pitchFamily="18" charset="0"/>
              </a:rPr>
              <a:t>Counselling </a:t>
            </a:r>
          </a:p>
          <a:p>
            <a:endParaRPr lang="en-RO" sz="1100" dirty="0"/>
          </a:p>
        </p:txBody>
      </p:sp>
    </p:spTree>
    <p:extLst>
      <p:ext uri="{BB962C8B-B14F-4D97-AF65-F5344CB8AC3E}">
        <p14:creationId xmlns:p14="http://schemas.microsoft.com/office/powerpoint/2010/main" val="20292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7541-5E60-AE54-9AFA-AB77CA2C5303}"/>
              </a:ext>
            </a:extLst>
          </p:cNvPr>
          <p:cNvSpPr>
            <a:spLocks noGrp="1"/>
          </p:cNvSpPr>
          <p:nvPr>
            <p:ph type="title"/>
          </p:nvPr>
        </p:nvSpPr>
        <p:spPr>
          <a:xfrm>
            <a:off x="7186613" y="741391"/>
            <a:ext cx="4120688" cy="744509"/>
          </a:xfrm>
        </p:spPr>
        <p:txBody>
          <a:bodyPr anchor="b">
            <a:normAutofit/>
          </a:bodyPr>
          <a:lstStyle/>
          <a:p>
            <a:r>
              <a:rPr lang="en-GB" sz="3200" b="1" dirty="0"/>
              <a:t>P</a:t>
            </a:r>
            <a:r>
              <a:rPr lang="en-RO" sz="3200" b="1" dirty="0"/>
              <a:t>urpose of</a:t>
            </a:r>
          </a:p>
        </p:txBody>
      </p:sp>
      <p:pic>
        <p:nvPicPr>
          <p:cNvPr id="5" name="Picture 4" descr="Colourful strings being woven togehter">
            <a:extLst>
              <a:ext uri="{FF2B5EF4-FFF2-40B4-BE49-F238E27FC236}">
                <a16:creationId xmlns:a16="http://schemas.microsoft.com/office/drawing/2014/main" id="{2FA7D81F-0590-ADD1-095F-CFCA49F62987}"/>
              </a:ext>
            </a:extLst>
          </p:cNvPr>
          <p:cNvPicPr>
            <a:picLocks noChangeAspect="1"/>
          </p:cNvPicPr>
          <p:nvPr/>
        </p:nvPicPr>
        <p:blipFill rotWithShape="1">
          <a:blip r:embed="rId2"/>
          <a:srcRect l="15199"/>
          <a:stretch/>
        </p:blipFill>
        <p:spPr>
          <a:xfrm>
            <a:off x="884698" y="877413"/>
            <a:ext cx="6406903" cy="5043096"/>
          </a:xfrm>
          <a:prstGeom prst="rect">
            <a:avLst/>
          </a:prstGeom>
        </p:spPr>
      </p:pic>
      <p:grpSp>
        <p:nvGrpSpPr>
          <p:cNvPr id="16" name="Group 15">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7" name="Rectangle 16">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25B3E6E-C543-E311-06C0-680B10903C02}"/>
              </a:ext>
            </a:extLst>
          </p:cNvPr>
          <p:cNvSpPr>
            <a:spLocks noGrp="1"/>
          </p:cNvSpPr>
          <p:nvPr>
            <p:ph idx="1"/>
          </p:nvPr>
        </p:nvSpPr>
        <p:spPr>
          <a:xfrm>
            <a:off x="7579895" y="2069432"/>
            <a:ext cx="4278730" cy="4217068"/>
          </a:xfrm>
        </p:spPr>
        <p:txBody>
          <a:bodyPr anchor="t">
            <a:normAutofit fontScale="92500" lnSpcReduction="10000"/>
          </a:bodyPr>
          <a:lstStyle/>
          <a:p>
            <a:r>
              <a:rPr lang="en-RO" kern="0" dirty="0">
                <a:effectLst/>
                <a:latin typeface="Times New Roman" panose="02020603050405020304" pitchFamily="18" charset="0"/>
                <a:ea typeface="Times New Roman" panose="02020603050405020304" pitchFamily="18" charset="0"/>
              </a:rPr>
              <a:t>comprehend the role of belonging within a partnership</a:t>
            </a:r>
          </a:p>
          <a:p>
            <a:r>
              <a:rPr lang="en-RO" kern="0" dirty="0">
                <a:effectLst/>
                <a:latin typeface="Times New Roman" panose="02020603050405020304" pitchFamily="18" charset="0"/>
                <a:ea typeface="Times New Roman" panose="02020603050405020304" pitchFamily="18" charset="0"/>
              </a:rPr>
              <a:t> explore the impact of a common culture based on cooperation and support, on inclusion, equity and diversity behaviours</a:t>
            </a:r>
            <a:r>
              <a:rPr lang="en-RO" kern="0" dirty="0">
                <a:latin typeface="Times New Roman" panose="02020603050405020304" pitchFamily="18" charset="0"/>
                <a:ea typeface="Times New Roman" panose="02020603050405020304" pitchFamily="18" charset="0"/>
              </a:rPr>
              <a:t>,</a:t>
            </a:r>
            <a:endParaRPr lang="en-RO" kern="0" dirty="0">
              <a:effectLst/>
              <a:latin typeface="Times New Roman" panose="02020603050405020304" pitchFamily="18" charset="0"/>
              <a:ea typeface="Times New Roman" panose="02020603050405020304" pitchFamily="18" charset="0"/>
            </a:endParaRPr>
          </a:p>
          <a:p>
            <a:r>
              <a:rPr lang="en-RO" kern="0" dirty="0">
                <a:effectLst/>
                <a:latin typeface="Times New Roman" panose="02020603050405020304" pitchFamily="18" charset="0"/>
                <a:ea typeface="Times New Roman" panose="02020603050405020304" pitchFamily="18" charset="0"/>
              </a:rPr>
              <a:t>to sustain growth of learning communities within the alliance, both socially and emotionally, on long term. </a:t>
            </a:r>
            <a:endParaRPr lang="en-RO" dirty="0"/>
          </a:p>
          <a:p>
            <a:endParaRPr lang="en-RO" sz="1700" dirty="0"/>
          </a:p>
        </p:txBody>
      </p:sp>
      <p:pic>
        <p:nvPicPr>
          <p:cNvPr id="4" name="Picture 3">
            <a:extLst>
              <a:ext uri="{FF2B5EF4-FFF2-40B4-BE49-F238E27FC236}">
                <a16:creationId xmlns:a16="http://schemas.microsoft.com/office/drawing/2014/main" id="{0B832560-1D29-F84E-A2F7-A47009EB1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957" y="877413"/>
            <a:ext cx="2239057" cy="791169"/>
          </a:xfrm>
          <a:prstGeom prst="rect">
            <a:avLst/>
          </a:prstGeom>
        </p:spPr>
      </p:pic>
      <p:sp>
        <p:nvSpPr>
          <p:cNvPr id="6" name="TextBox 5">
            <a:extLst>
              <a:ext uri="{FF2B5EF4-FFF2-40B4-BE49-F238E27FC236}">
                <a16:creationId xmlns:a16="http://schemas.microsoft.com/office/drawing/2014/main" id="{B53678B8-903E-04BD-DB0C-E9744617E44B}"/>
              </a:ext>
            </a:extLst>
          </p:cNvPr>
          <p:cNvSpPr txBox="1"/>
          <p:nvPr/>
        </p:nvSpPr>
        <p:spPr>
          <a:xfrm>
            <a:off x="11307301" y="1028700"/>
            <a:ext cx="551325" cy="523220"/>
          </a:xfrm>
          <a:prstGeom prst="rect">
            <a:avLst/>
          </a:prstGeom>
          <a:noFill/>
        </p:spPr>
        <p:txBody>
          <a:bodyPr wrap="square" rtlCol="0">
            <a:spAutoFit/>
          </a:bodyPr>
          <a:lstStyle/>
          <a:p>
            <a:r>
              <a:rPr lang="en-RO" sz="2800" b="1" dirty="0"/>
              <a:t>2</a:t>
            </a:r>
          </a:p>
        </p:txBody>
      </p:sp>
    </p:spTree>
    <p:extLst>
      <p:ext uri="{BB962C8B-B14F-4D97-AF65-F5344CB8AC3E}">
        <p14:creationId xmlns:p14="http://schemas.microsoft.com/office/powerpoint/2010/main" val="125408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274A69-25A5-AA73-CA46-CD387320B1BF}"/>
              </a:ext>
            </a:extLst>
          </p:cNvPr>
          <p:cNvSpPr>
            <a:spLocks noGrp="1"/>
          </p:cNvSpPr>
          <p:nvPr>
            <p:ph type="title"/>
          </p:nvPr>
        </p:nvSpPr>
        <p:spPr>
          <a:xfrm>
            <a:off x="914402" y="489508"/>
            <a:ext cx="5181597" cy="1655482"/>
          </a:xfrm>
        </p:spPr>
        <p:txBody>
          <a:bodyPr anchor="b">
            <a:normAutofit/>
          </a:bodyPr>
          <a:lstStyle/>
          <a:p>
            <a:pPr algn="r"/>
            <a:r>
              <a:rPr lang="en-GB" sz="4000">
                <a:latin typeface="Roboto" panose="02000000000000000000" pitchFamily="2" charset="0"/>
              </a:rPr>
              <a:t>O</a:t>
            </a:r>
            <a:r>
              <a:rPr lang="en-GB" sz="4000" b="0" i="0">
                <a:effectLst/>
                <a:latin typeface="Roboto" panose="02000000000000000000" pitchFamily="2" charset="0"/>
              </a:rPr>
              <a:t>rganizational culture </a:t>
            </a:r>
            <a:endParaRPr lang="en-RO" sz="4000"/>
          </a:p>
        </p:txBody>
      </p:sp>
      <p:sp>
        <p:nvSpPr>
          <p:cNvPr id="3" name="Content Placeholder 2">
            <a:extLst>
              <a:ext uri="{FF2B5EF4-FFF2-40B4-BE49-F238E27FC236}">
                <a16:creationId xmlns:a16="http://schemas.microsoft.com/office/drawing/2014/main" id="{E285A722-D23F-A74F-61E7-C8ADD3ED293D}"/>
              </a:ext>
            </a:extLst>
          </p:cNvPr>
          <p:cNvSpPr>
            <a:spLocks noGrp="1"/>
          </p:cNvSpPr>
          <p:nvPr>
            <p:ph idx="1"/>
          </p:nvPr>
        </p:nvSpPr>
        <p:spPr>
          <a:xfrm>
            <a:off x="0" y="2418408"/>
            <a:ext cx="6460958" cy="3409898"/>
          </a:xfrm>
        </p:spPr>
        <p:txBody>
          <a:bodyPr anchor="t">
            <a:normAutofit lnSpcReduction="10000"/>
          </a:bodyPr>
          <a:lstStyle/>
          <a:p>
            <a:pPr marL="0" indent="0" algn="r">
              <a:buNone/>
            </a:pPr>
            <a:r>
              <a:rPr lang="en-GB" dirty="0">
                <a:latin typeface="Roboto" panose="02000000000000000000" pitchFamily="2" charset="0"/>
              </a:rPr>
              <a:t>S</a:t>
            </a:r>
            <a:r>
              <a:rPr lang="en-GB" b="0" i="0" dirty="0">
                <a:effectLst/>
                <a:latin typeface="Roboto" panose="02000000000000000000" pitchFamily="2" charset="0"/>
              </a:rPr>
              <a:t>hared set of values and beliefs </a:t>
            </a:r>
          </a:p>
          <a:p>
            <a:pPr marL="0" indent="0" algn="r">
              <a:buNone/>
            </a:pPr>
            <a:r>
              <a:rPr lang="en-GB" b="0" i="0" dirty="0">
                <a:effectLst/>
                <a:latin typeface="Roboto" panose="02000000000000000000" pitchFamily="2" charset="0"/>
              </a:rPr>
              <a:t>that can lead to norms </a:t>
            </a:r>
          </a:p>
          <a:p>
            <a:pPr marL="0" indent="0" algn="r">
              <a:buNone/>
            </a:pPr>
            <a:r>
              <a:rPr lang="en-GB" b="0" i="0" dirty="0">
                <a:effectLst/>
                <a:latin typeface="Roboto" panose="02000000000000000000" pitchFamily="2" charset="0"/>
              </a:rPr>
              <a:t>that guide the ways in which members approach their work, </a:t>
            </a:r>
          </a:p>
          <a:p>
            <a:pPr marL="0" indent="0" algn="r">
              <a:buNone/>
            </a:pPr>
            <a:r>
              <a:rPr lang="en-GB" b="0" i="0" dirty="0">
                <a:effectLst/>
                <a:latin typeface="Roboto" panose="02000000000000000000" pitchFamily="2" charset="0"/>
              </a:rPr>
              <a:t>interact with one another, </a:t>
            </a:r>
          </a:p>
          <a:p>
            <a:pPr marL="0" indent="0" algn="r">
              <a:buNone/>
            </a:pPr>
            <a:r>
              <a:rPr lang="en-GB" b="0" i="0" dirty="0">
                <a:effectLst/>
                <a:latin typeface="Roboto" panose="02000000000000000000" pitchFamily="2" charset="0"/>
              </a:rPr>
              <a:t>and solve problems </a:t>
            </a:r>
          </a:p>
          <a:p>
            <a:pPr marL="0" indent="0" algn="r">
              <a:buNone/>
            </a:pPr>
            <a:r>
              <a:rPr lang="en-GB" b="0" i="0" dirty="0">
                <a:effectLst/>
                <a:latin typeface="Roboto" panose="02000000000000000000" pitchFamily="2" charset="0"/>
              </a:rPr>
              <a:t>on an individual and team basis</a:t>
            </a:r>
            <a:endParaRPr lang="en-RO" dirty="0"/>
          </a:p>
        </p:txBody>
      </p:sp>
      <p:pic>
        <p:nvPicPr>
          <p:cNvPr id="7" name="Graphic 6" descr="Social Network">
            <a:extLst>
              <a:ext uri="{FF2B5EF4-FFF2-40B4-BE49-F238E27FC236}">
                <a16:creationId xmlns:a16="http://schemas.microsoft.com/office/drawing/2014/main" id="{641C472E-03E0-CF62-0C56-53E591CB75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5120" y="757362"/>
            <a:ext cx="4957638" cy="4957638"/>
          </a:xfrm>
          <a:prstGeom prst="rect">
            <a:avLst/>
          </a:prstGeom>
        </p:spPr>
      </p:pic>
      <p:sp>
        <p:nvSpPr>
          <p:cNvPr id="26" name="Rectangle 25">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3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4458-05E8-CA83-98CC-E6299BA108CB}"/>
              </a:ext>
            </a:extLst>
          </p:cNvPr>
          <p:cNvSpPr>
            <a:spLocks noGrp="1"/>
          </p:cNvSpPr>
          <p:nvPr>
            <p:ph type="title"/>
          </p:nvPr>
        </p:nvSpPr>
        <p:spPr>
          <a:xfrm>
            <a:off x="761800" y="762001"/>
            <a:ext cx="5334197" cy="1708242"/>
          </a:xfrm>
        </p:spPr>
        <p:txBody>
          <a:bodyPr anchor="ctr">
            <a:normAutofit/>
          </a:bodyPr>
          <a:lstStyle/>
          <a:p>
            <a:r>
              <a:rPr lang="en-GB" sz="4000"/>
              <a:t>O</a:t>
            </a:r>
            <a:r>
              <a:rPr lang="en-RO" sz="4000"/>
              <a:t>bjectives of the project </a:t>
            </a:r>
          </a:p>
        </p:txBody>
      </p:sp>
      <p:sp>
        <p:nvSpPr>
          <p:cNvPr id="3" name="Content Placeholder 2">
            <a:extLst>
              <a:ext uri="{FF2B5EF4-FFF2-40B4-BE49-F238E27FC236}">
                <a16:creationId xmlns:a16="http://schemas.microsoft.com/office/drawing/2014/main" id="{118BEA0D-EB3D-A36A-D5D1-42CE9EA149A7}"/>
              </a:ext>
            </a:extLst>
          </p:cNvPr>
          <p:cNvSpPr>
            <a:spLocks noGrp="1"/>
          </p:cNvSpPr>
          <p:nvPr>
            <p:ph idx="1"/>
          </p:nvPr>
        </p:nvSpPr>
        <p:spPr>
          <a:xfrm>
            <a:off x="342900" y="2043113"/>
            <a:ext cx="6400800" cy="4672011"/>
          </a:xfrm>
        </p:spPr>
        <p:txBody>
          <a:bodyPr anchor="ctr">
            <a:normAutofit fontScale="92500" lnSpcReduction="10000"/>
          </a:bodyPr>
          <a:lstStyle/>
          <a:p>
            <a:pPr marL="0" indent="0">
              <a:buNone/>
            </a:pPr>
            <a:endParaRPr lang="en-RO" sz="1300" dirty="0"/>
          </a:p>
          <a:p>
            <a:pPr marL="742950" lvl="1" indent="-285750">
              <a:buClr>
                <a:srgbClr val="000000"/>
              </a:buClr>
              <a:buFont typeface="+mj-lt"/>
              <a:buAutoNum type="romanUcPeriod"/>
            </a:pPr>
            <a:r>
              <a:rPr lang="en-RO" sz="2800" dirty="0">
                <a:effectLst/>
                <a:highlight>
                  <a:srgbClr val="FFFFFF"/>
                </a:highlight>
                <a:latin typeface="Times New Roman" panose="02020603050405020304" pitchFamily="18" charset="0"/>
                <a:ea typeface="Times New Roman" panose="02020603050405020304" pitchFamily="18" charset="0"/>
              </a:rPr>
              <a:t>Assessing the current operating culture of the partner universities in the alliance</a:t>
            </a:r>
            <a:r>
              <a:rPr lang="en-RO" sz="2800" dirty="0">
                <a:effectLst/>
                <a:latin typeface="Times New Roman" panose="02020603050405020304" pitchFamily="18" charset="0"/>
                <a:ea typeface="Times New Roman" panose="02020603050405020304" pitchFamily="18" charset="0"/>
              </a:rPr>
              <a:t> and the internal factors that are likely reinforcing the current culture.</a:t>
            </a:r>
          </a:p>
          <a:p>
            <a:pPr marL="457200" lvl="1" indent="0">
              <a:buClr>
                <a:srgbClr val="000000"/>
              </a:buClr>
              <a:buNone/>
            </a:pPr>
            <a:endParaRPr lang="en-RO" sz="2800" dirty="0">
              <a:effectLst/>
              <a:latin typeface="Times New Roman" panose="02020603050405020304" pitchFamily="18" charset="0"/>
              <a:ea typeface="Times New Roman" panose="02020603050405020304" pitchFamily="18" charset="0"/>
            </a:endParaRPr>
          </a:p>
          <a:p>
            <a:pPr marL="742950" lvl="1" indent="-285750">
              <a:buClr>
                <a:srgbClr val="000000"/>
              </a:buClr>
              <a:buFont typeface="+mj-lt"/>
              <a:buAutoNum type="romanUcPeriod"/>
            </a:pPr>
            <a:r>
              <a:rPr lang="en-RO" sz="2800" dirty="0">
                <a:effectLst/>
                <a:latin typeface="Times New Roman" panose="02020603050405020304" pitchFamily="18" charset="0"/>
                <a:ea typeface="Times New Roman" panose="02020603050405020304" pitchFamily="18" charset="0"/>
              </a:rPr>
              <a:t>Identifying levers for moving the partner universities’ current culture toward their alliance ideal, an inclusive culture, based on collaboration and support.</a:t>
            </a:r>
          </a:p>
          <a:p>
            <a:pPr marL="457200" lvl="1" indent="0">
              <a:buClr>
                <a:srgbClr val="000000"/>
              </a:buClr>
              <a:buNone/>
            </a:pPr>
            <a:endParaRPr lang="en-RO" sz="2800" dirty="0">
              <a:effectLst/>
              <a:latin typeface="Times New Roman" panose="02020603050405020304" pitchFamily="18" charset="0"/>
              <a:ea typeface="Times New Roman" panose="02020603050405020304" pitchFamily="18" charset="0"/>
            </a:endParaRPr>
          </a:p>
          <a:p>
            <a:pPr marL="742950" lvl="1" indent="-285750">
              <a:buClr>
                <a:srgbClr val="000000"/>
              </a:buClr>
              <a:buFont typeface="+mj-lt"/>
              <a:buAutoNum type="romanUcPeriod"/>
            </a:pPr>
            <a:r>
              <a:rPr lang="en-RO" sz="2800" dirty="0">
                <a:effectLst/>
                <a:highlight>
                  <a:srgbClr val="FFFFFF"/>
                </a:highlight>
                <a:latin typeface="Times New Roman" panose="02020603050405020304" pitchFamily="18" charset="0"/>
                <a:ea typeface="Times New Roman" panose="02020603050405020304" pitchFamily="18" charset="0"/>
              </a:rPr>
              <a:t>Developing a strategy for sustainable inclusion within the alliance.</a:t>
            </a:r>
            <a:endParaRPr lang="en-RO" sz="2800" dirty="0"/>
          </a:p>
        </p:txBody>
      </p:sp>
      <p:pic>
        <p:nvPicPr>
          <p:cNvPr id="5" name="Picture 4" descr="Colourful carved figures of humans">
            <a:extLst>
              <a:ext uri="{FF2B5EF4-FFF2-40B4-BE49-F238E27FC236}">
                <a16:creationId xmlns:a16="http://schemas.microsoft.com/office/drawing/2014/main" id="{B5260CE4-709A-3A8C-6A7A-AB470CFDA0F3}"/>
              </a:ext>
            </a:extLst>
          </p:cNvPr>
          <p:cNvPicPr>
            <a:picLocks noChangeAspect="1"/>
          </p:cNvPicPr>
          <p:nvPr/>
        </p:nvPicPr>
        <p:blipFill rotWithShape="1">
          <a:blip r:embed="rId2"/>
          <a:srcRect l="22451" r="2221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506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887BD9-5E1D-E41E-AA6C-FDFDF0074F00}"/>
              </a:ext>
            </a:extLst>
          </p:cNvPr>
          <p:cNvSpPr>
            <a:spLocks noGrp="1"/>
          </p:cNvSpPr>
          <p:nvPr>
            <p:ph type="title"/>
          </p:nvPr>
        </p:nvSpPr>
        <p:spPr>
          <a:xfrm>
            <a:off x="6094105" y="802955"/>
            <a:ext cx="4977976" cy="1454051"/>
          </a:xfrm>
        </p:spPr>
        <p:txBody>
          <a:bodyPr>
            <a:normAutofit/>
          </a:bodyPr>
          <a:lstStyle/>
          <a:p>
            <a:r>
              <a:rPr lang="en-RO" sz="3600" dirty="0">
                <a:solidFill>
                  <a:schemeClr val="tx2"/>
                </a:solidFill>
              </a:rPr>
              <a:t>3 Working packages</a:t>
            </a:r>
          </a:p>
        </p:txBody>
      </p:sp>
      <p:pic>
        <p:nvPicPr>
          <p:cNvPr id="7" name="Graphic 6" descr="Handshake">
            <a:extLst>
              <a:ext uri="{FF2B5EF4-FFF2-40B4-BE49-F238E27FC236}">
                <a16:creationId xmlns:a16="http://schemas.microsoft.com/office/drawing/2014/main" id="{11AFBE07-6C7E-C8C8-9E6A-86EFD31D0A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7301CFC1-AB25-B8E3-D062-9772A6F4BC1D}"/>
              </a:ext>
            </a:extLst>
          </p:cNvPr>
          <p:cNvSpPr>
            <a:spLocks noGrp="1"/>
          </p:cNvSpPr>
          <p:nvPr>
            <p:ph idx="1"/>
          </p:nvPr>
        </p:nvSpPr>
        <p:spPr>
          <a:xfrm>
            <a:off x="5931239" y="2143125"/>
            <a:ext cx="6098835" cy="4471987"/>
          </a:xfrm>
        </p:spPr>
        <p:txBody>
          <a:bodyPr anchor="ctr">
            <a:normAutofit lnSpcReduction="10000"/>
          </a:bodyPr>
          <a:lstStyle/>
          <a:p>
            <a:pPr marL="0" indent="0">
              <a:buNone/>
            </a:pPr>
            <a:r>
              <a:rPr lang="en-GB" sz="2000" b="1" dirty="0"/>
              <a:t>WP1. </a:t>
            </a:r>
            <a:r>
              <a:rPr lang="en-GB" sz="2000" b="1" i="0" dirty="0">
                <a:effectLst/>
              </a:rPr>
              <a:t> Assessing the current operating culture of the partner universities in the alliance and the internal factors that are likely reinforcing the current culture  </a:t>
            </a:r>
          </a:p>
          <a:p>
            <a:pPr marL="0" indent="0">
              <a:buNone/>
            </a:pPr>
            <a:r>
              <a:rPr lang="en-GB" sz="1100" b="0" i="0" dirty="0">
                <a:effectLst/>
              </a:rPr>
              <a:t>- coordinated by UB</a:t>
            </a:r>
          </a:p>
          <a:p>
            <a:pPr marL="0" indent="0">
              <a:buNone/>
            </a:pPr>
            <a:r>
              <a:rPr lang="en-GB" sz="1100" dirty="0"/>
              <a:t>- timeframe </a:t>
            </a:r>
            <a:r>
              <a:rPr lang="en-RO" sz="1100" b="0" i="0" u="none" strike="noStrike" dirty="0">
                <a:effectLst/>
                <a:latin typeface="Calibri" panose="020F0502020204030204" pitchFamily="34" charset="0"/>
              </a:rPr>
              <a:t>1.09.2023 – 30.08.2024</a:t>
            </a:r>
            <a:endParaRPr lang="en-GB" sz="1100" b="0" i="0" dirty="0">
              <a:effectLst/>
            </a:endParaRPr>
          </a:p>
          <a:p>
            <a:pPr marL="0" indent="0">
              <a:buNone/>
            </a:pPr>
            <a:endParaRPr lang="en-GB" sz="1100" dirty="0"/>
          </a:p>
          <a:p>
            <a:pPr marL="0" indent="0">
              <a:buNone/>
            </a:pPr>
            <a:r>
              <a:rPr lang="en-GB" sz="2000" b="1" dirty="0"/>
              <a:t>WP2. </a:t>
            </a:r>
            <a:r>
              <a:rPr lang="en-GB" sz="2000" b="1" i="0" dirty="0">
                <a:effectLst/>
              </a:rPr>
              <a:t>  Identifying levers for moving the partner universities’ current culture toward their alliance ideal, an inclusive culture, based on collaboration and support</a:t>
            </a:r>
          </a:p>
          <a:p>
            <a:pPr marL="0" indent="0">
              <a:buNone/>
            </a:pPr>
            <a:r>
              <a:rPr lang="en-GB" sz="1100" b="0" i="0" dirty="0">
                <a:effectLst/>
              </a:rPr>
              <a:t> -coordinated by </a:t>
            </a:r>
            <a:r>
              <a:rPr lang="en-GB" sz="1100" b="0" i="0" u="none" strike="noStrike" dirty="0">
                <a:effectLst/>
              </a:rPr>
              <a:t>KNUA</a:t>
            </a:r>
          </a:p>
          <a:p>
            <a:pPr marL="0" indent="0">
              <a:buNone/>
            </a:pPr>
            <a:r>
              <a:rPr lang="en-GB" sz="1100" dirty="0"/>
              <a:t>- timeframe </a:t>
            </a:r>
            <a:r>
              <a:rPr lang="en-RO" sz="1100" b="0" i="0" u="none" strike="noStrike" dirty="0">
                <a:effectLst/>
                <a:latin typeface="Calibri" panose="020F0502020204030204" pitchFamily="34" charset="0"/>
              </a:rPr>
              <a:t>1.09.2024 – 30.08.2025</a:t>
            </a:r>
            <a:endParaRPr lang="en-GB" sz="1100" b="0" i="0" dirty="0">
              <a:effectLst/>
            </a:endParaRPr>
          </a:p>
          <a:p>
            <a:pPr marL="0" indent="0">
              <a:buNone/>
            </a:pPr>
            <a:endParaRPr lang="en-GB" sz="1100" b="0" i="0" dirty="0">
              <a:effectLst/>
            </a:endParaRPr>
          </a:p>
          <a:p>
            <a:pPr marL="0" indent="0">
              <a:buNone/>
            </a:pPr>
            <a:r>
              <a:rPr lang="en-GB" sz="2000" b="1" dirty="0"/>
              <a:t>WP3. </a:t>
            </a:r>
            <a:r>
              <a:rPr lang="en-GB" sz="2000" b="1" i="0" dirty="0">
                <a:effectLst/>
              </a:rPr>
              <a:t> Developing a strategy for sustainable inclusion  within the alliance </a:t>
            </a:r>
          </a:p>
          <a:p>
            <a:pPr marL="0" indent="0">
              <a:buNone/>
            </a:pPr>
            <a:r>
              <a:rPr lang="en-GB" sz="1100" b="0" i="0" dirty="0">
                <a:effectLst/>
              </a:rPr>
              <a:t>-coordinated by </a:t>
            </a:r>
            <a:r>
              <a:rPr lang="en-GB" sz="1100" b="0" i="0" u="none" strike="noStrike" dirty="0">
                <a:effectLst/>
              </a:rPr>
              <a:t>AMU</a:t>
            </a:r>
          </a:p>
          <a:p>
            <a:pPr marL="0" indent="0">
              <a:buNone/>
            </a:pPr>
            <a:r>
              <a:rPr lang="en-GB" sz="1100" dirty="0"/>
              <a:t>- timeframe </a:t>
            </a:r>
            <a:r>
              <a:rPr lang="en-RO" sz="1100" b="0" i="0" u="none" strike="noStrike" dirty="0">
                <a:effectLst/>
                <a:latin typeface="Calibri" panose="020F0502020204030204" pitchFamily="34" charset="0"/>
              </a:rPr>
              <a:t>1.09.2025 – 30.08.2026</a:t>
            </a:r>
            <a:endParaRPr lang="en-GB" sz="1100" b="0" i="0" u="none" strike="noStrike" dirty="0">
              <a:effectLst/>
            </a:endParaRPr>
          </a:p>
          <a:p>
            <a:pPr marL="0" indent="0">
              <a:buNone/>
            </a:pPr>
            <a:endParaRPr lang="en-RO" sz="11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753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7EA03B3A-C90E-B49D-341E-30588271FBE7}"/>
              </a:ext>
            </a:extLst>
          </p:cNvPr>
          <p:cNvSpPr>
            <a:spLocks noGrp="1"/>
          </p:cNvSpPr>
          <p:nvPr>
            <p:ph type="title"/>
          </p:nvPr>
        </p:nvSpPr>
        <p:spPr>
          <a:xfrm>
            <a:off x="838504" y="728663"/>
            <a:ext cx="9734246" cy="1457325"/>
          </a:xfrm>
        </p:spPr>
        <p:txBody>
          <a:bodyPr anchor="b">
            <a:normAutofit/>
          </a:bodyPr>
          <a:lstStyle/>
          <a:p>
            <a:r>
              <a:rPr lang="en-GB" sz="2300" b="1" dirty="0"/>
              <a:t>WP1.  Assessing the current operating culture of the partner universities in the alliance and the internal factors that are likely reinforcing the current culture  </a:t>
            </a:r>
            <a:br>
              <a:rPr lang="en-GB" sz="2300" b="1" dirty="0">
                <a:solidFill>
                  <a:schemeClr val="tx2"/>
                </a:solidFill>
              </a:rPr>
            </a:br>
            <a:endParaRPr lang="en-RO" sz="2300" dirty="0">
              <a:solidFill>
                <a:schemeClr val="tx2"/>
              </a:solidFil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08D6FB9-940C-CBF9-4E46-946B0AFA6E78}"/>
              </a:ext>
            </a:extLst>
          </p:cNvPr>
          <p:cNvSpPr>
            <a:spLocks noGrp="1"/>
          </p:cNvSpPr>
          <p:nvPr>
            <p:ph idx="1"/>
          </p:nvPr>
        </p:nvSpPr>
        <p:spPr>
          <a:xfrm>
            <a:off x="838505" y="2377890"/>
            <a:ext cx="11148708" cy="4365809"/>
          </a:xfrm>
        </p:spPr>
        <p:txBody>
          <a:bodyPr anchor="ctr">
            <a:normAutofit/>
          </a:bodyPr>
          <a:lstStyle/>
          <a:p>
            <a:pPr marL="0" indent="0">
              <a:buNone/>
            </a:pPr>
            <a:r>
              <a:rPr lang="en-GB" sz="2400" b="1" dirty="0"/>
              <a:t>O</a:t>
            </a:r>
            <a:r>
              <a:rPr lang="en-RO" sz="2400" b="1" dirty="0"/>
              <a:t>BJECTIVES </a:t>
            </a:r>
          </a:p>
          <a:p>
            <a:pPr marL="0" indent="0">
              <a:buNone/>
            </a:pPr>
            <a:endParaRPr lang="en-RO" sz="2400" b="1" dirty="0"/>
          </a:p>
          <a:p>
            <a:pPr marL="0" indent="0">
              <a:buNone/>
            </a:pPr>
            <a:r>
              <a:rPr lang="en-GB" sz="2400" i="0" dirty="0">
                <a:effectLst/>
                <a:latin typeface="Calibri" panose="020F0502020204030204" pitchFamily="34" charset="0"/>
              </a:rPr>
              <a:t>1.     Defining inclusive HE cultures in the context of the CIVIS alliance.</a:t>
            </a:r>
          </a:p>
          <a:p>
            <a:pPr marL="0" indent="0">
              <a:buNone/>
            </a:pPr>
            <a:endParaRPr lang="en-RO" sz="2400" i="0" dirty="0">
              <a:effectLst/>
              <a:latin typeface="Calibri" panose="020F0502020204030204" pitchFamily="34" charset="0"/>
            </a:endParaRPr>
          </a:p>
          <a:p>
            <a:pPr marL="0" indent="0">
              <a:buNone/>
            </a:pPr>
            <a:r>
              <a:rPr lang="en-GB" sz="2400" i="0" dirty="0">
                <a:effectLst/>
                <a:latin typeface="Calibri" panose="020F0502020204030204" pitchFamily="34" charset="0"/>
              </a:rPr>
              <a:t>2.     Analysing the current operating culture of the partner universities in the alliance and the internal factors that are likely reinforcing the current culture (and, in turn, can be used as levers for change).</a:t>
            </a:r>
          </a:p>
          <a:p>
            <a:pPr marL="0" indent="0">
              <a:buNone/>
            </a:pPr>
            <a:endParaRPr lang="en-RO" sz="2400" dirty="0">
              <a:latin typeface="Calibri" panose="020F0502020204030204" pitchFamily="34" charset="0"/>
            </a:endParaRPr>
          </a:p>
          <a:p>
            <a:pPr marL="0" indent="0">
              <a:buNone/>
            </a:pPr>
            <a:r>
              <a:rPr lang="en-GB" sz="2400" i="0" dirty="0">
                <a:effectLst/>
                <a:latin typeface="Calibri" panose="020F0502020204030204" pitchFamily="34" charset="0"/>
              </a:rPr>
              <a:t>3.     Identifying levers for moving the partner universities’ current culture toward their alliance ideal, an inclusive culture, based on collaboration and support.</a:t>
            </a:r>
            <a:endParaRPr lang="en-RO" sz="2400" dirty="0"/>
          </a:p>
          <a:p>
            <a:endParaRPr lang="en-RO" sz="1500" dirty="0">
              <a:solidFill>
                <a:schemeClr val="tx2"/>
              </a:solidFill>
            </a:endParaRPr>
          </a:p>
        </p:txBody>
      </p:sp>
    </p:spTree>
    <p:extLst>
      <p:ext uri="{BB962C8B-B14F-4D97-AF65-F5344CB8AC3E}">
        <p14:creationId xmlns:p14="http://schemas.microsoft.com/office/powerpoint/2010/main" val="3342077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2927</TotalTime>
  <Words>940</Words>
  <Application>Microsoft Macintosh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Georgia</vt:lpstr>
      <vt:lpstr>Helvetica Neue</vt:lpstr>
      <vt:lpstr>Roboto</vt:lpstr>
      <vt:lpstr>Swiss721BT</vt:lpstr>
      <vt:lpstr>Times New Roman</vt:lpstr>
      <vt:lpstr>Wingdings</vt:lpstr>
      <vt:lpstr>Office Theme</vt:lpstr>
      <vt:lpstr>PowerPoint Presentation</vt:lpstr>
      <vt:lpstr>5 Partners </vt:lpstr>
      <vt:lpstr>Factors perceived as contributing to sense of belonging in eBelong 1</vt:lpstr>
      <vt:lpstr>What would increase your sense of belonging?</vt:lpstr>
      <vt:lpstr>Purpose of</vt:lpstr>
      <vt:lpstr>Organizational culture </vt:lpstr>
      <vt:lpstr>Objectives of the project </vt:lpstr>
      <vt:lpstr>3 Working packages</vt:lpstr>
      <vt:lpstr>WP1.  Assessing the current operating culture of the partner universities in the alliance and the internal factors that are likely reinforcing the current culture   </vt:lpstr>
      <vt:lpstr>OCI, OEI, OCI Ideal – licenced instruments </vt:lpstr>
      <vt:lpstr>Three general types of behavioural styles</vt:lpstr>
      <vt:lpstr>Topics                                Benefits</vt:lpstr>
      <vt:lpstr>Advantages for CIVIS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Camelia Radulescu</dc:creator>
  <cp:lastModifiedBy>Camelia Radulescu</cp:lastModifiedBy>
  <cp:revision>4</cp:revision>
  <cp:lastPrinted>2023-11-10T05:52:28Z</cp:lastPrinted>
  <dcterms:created xsi:type="dcterms:W3CDTF">2023-11-07T05:26:47Z</dcterms:created>
  <dcterms:modified xsi:type="dcterms:W3CDTF">2023-11-10T05:53:16Z</dcterms:modified>
</cp:coreProperties>
</file>