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9" r:id="rId11"/>
    <p:sldId id="270" r:id="rId12"/>
    <p:sldId id="272" r:id="rId13"/>
    <p:sldId id="271" r:id="rId14"/>
    <p:sldId id="277" r:id="rId15"/>
    <p:sldId id="273" r:id="rId16"/>
    <p:sldId id="268" r:id="rId17"/>
    <p:sldId id="276" r:id="rId18"/>
    <p:sldId id="278" r:id="rId19"/>
    <p:sldId id="258" r:id="rId20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5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8E57E-370E-44FA-94CA-0D42AB32F38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B4785-94AE-43FE-957B-02CCEFC6F155}">
      <dgm:prSet custT="1"/>
      <dgm:spPr>
        <a:xfrm>
          <a:off x="0" y="2003"/>
          <a:ext cx="8642350" cy="1800630"/>
        </a:xfrm>
        <a:prstGeom prst="roundRect">
          <a:avLst/>
        </a:prstGeom>
        <a:solidFill>
          <a:srgbClr val="CDE5F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2000" b="1" dirty="0">
              <a:solidFill>
                <a:srgbClr val="0F5494"/>
              </a:solidFill>
              <a:latin typeface="Calibri"/>
              <a:ea typeface="+mn-ea"/>
              <a:cs typeface="+mn-cs"/>
            </a:rPr>
            <a:t>Individual Researchers </a:t>
          </a:r>
        </a:p>
        <a:p>
          <a:pPr>
            <a:buNone/>
          </a:pPr>
          <a:r>
            <a:rPr lang="en-GB" sz="1800" dirty="0">
              <a:solidFill>
                <a:srgbClr val="0F5494"/>
              </a:solidFill>
              <a:latin typeface="Calibri"/>
              <a:ea typeface="+mn-ea"/>
              <a:cs typeface="+mn-cs"/>
            </a:rPr>
            <a:t>Build your international profile; bring top-quality PhD students into your research; enhance your supervision experience; further develop leadership skills and experience; strengthen existing collaborations and initiate entirely new ones; meet high-quality PhD students hosted by other partners in the network – with whom you might submit MSCA Postdoctoral or other Fellowship application</a:t>
          </a:r>
        </a:p>
      </dgm:t>
    </dgm:pt>
    <dgm:pt modelId="{2F88F479-190F-4C05-8A71-F8B8A3F661B4}" type="parTrans" cxnId="{3CA70E02-3CE9-4D38-981A-8764F17E42BF}">
      <dgm:prSet/>
      <dgm:spPr/>
      <dgm:t>
        <a:bodyPr/>
        <a:lstStyle/>
        <a:p>
          <a:endParaRPr lang="en-US"/>
        </a:p>
      </dgm:t>
    </dgm:pt>
    <dgm:pt modelId="{716A47D4-79E3-4E60-A2EF-5C9B7CD6CF19}" type="sibTrans" cxnId="{3CA70E02-3CE9-4D38-981A-8764F17E42BF}">
      <dgm:prSet/>
      <dgm:spPr/>
      <dgm:t>
        <a:bodyPr/>
        <a:lstStyle/>
        <a:p>
          <a:endParaRPr lang="en-US"/>
        </a:p>
      </dgm:t>
    </dgm:pt>
    <dgm:pt modelId="{B85B20CA-4B4A-40A7-B844-9BC374A8846E}">
      <dgm:prSet custT="1"/>
      <dgm:spPr>
        <a:xfrm>
          <a:off x="0" y="1958154"/>
          <a:ext cx="8642350" cy="1800630"/>
        </a:xfrm>
        <a:prstGeom prst="roundRect">
          <a:avLst/>
        </a:prstGeom>
        <a:solidFill>
          <a:srgbClr val="CDE5F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2000" b="1" dirty="0">
              <a:solidFill>
                <a:srgbClr val="0F5494"/>
              </a:solidFill>
              <a:latin typeface="Calibri"/>
              <a:ea typeface="+mn-ea"/>
              <a:cs typeface="+mn-cs"/>
            </a:rPr>
            <a:t>Institutions/Faculties/Colleges/Departments/Units </a:t>
          </a:r>
        </a:p>
        <a:p>
          <a:pPr>
            <a:buNone/>
          </a:pPr>
          <a:r>
            <a:rPr lang="en-GB" sz="1800" b="0" dirty="0">
              <a:solidFill>
                <a:srgbClr val="0F5494"/>
              </a:solidFill>
              <a:latin typeface="Calibri"/>
              <a:ea typeface="+mn-ea"/>
              <a:cs typeface="+mn-cs"/>
            </a:rPr>
            <a:t>Increase the number of externally funded PhD studentships; bring high-quality PhD students – possibly the post-docs and permanent staff members of the future; introduce you to some of the brightest PhD students in your fields from across Europe; enhance existing or start entirely new collaborations – explore new ways of collaboration with partners (such as Joint Doctoral Schemes)</a:t>
          </a:r>
        </a:p>
      </dgm:t>
    </dgm:pt>
    <dgm:pt modelId="{7241FBE1-F90E-408F-ACD8-24CE09430B2A}" type="parTrans" cxnId="{47FC6F33-4206-4D81-86A1-045BBF290636}">
      <dgm:prSet/>
      <dgm:spPr/>
      <dgm:t>
        <a:bodyPr/>
        <a:lstStyle/>
        <a:p>
          <a:endParaRPr lang="en-US"/>
        </a:p>
      </dgm:t>
    </dgm:pt>
    <dgm:pt modelId="{6A6EA53A-925E-4848-B57E-D8A537DB7F2A}" type="sibTrans" cxnId="{47FC6F33-4206-4D81-86A1-045BBF290636}">
      <dgm:prSet/>
      <dgm:spPr/>
      <dgm:t>
        <a:bodyPr/>
        <a:lstStyle/>
        <a:p>
          <a:endParaRPr lang="en-US"/>
        </a:p>
      </dgm:t>
    </dgm:pt>
    <dgm:pt modelId="{1369D280-1488-45D8-8602-85A9EF0E1676}" type="pres">
      <dgm:prSet presAssocID="{4A18E57E-370E-44FA-94CA-0D42AB32F388}" presName="linear" presStyleCnt="0">
        <dgm:presLayoutVars>
          <dgm:animLvl val="lvl"/>
          <dgm:resizeHandles val="exact"/>
        </dgm:presLayoutVars>
      </dgm:prSet>
      <dgm:spPr/>
    </dgm:pt>
    <dgm:pt modelId="{377F3456-307F-44E0-8B16-B7AB99D8B26C}" type="pres">
      <dgm:prSet presAssocID="{B94B4785-94AE-43FE-957B-02CCEFC6F155}" presName="parentText" presStyleLbl="node1" presStyleIdx="0" presStyleCnt="2" custLinFactNeighborY="-34700">
        <dgm:presLayoutVars>
          <dgm:chMax val="0"/>
          <dgm:bulletEnabled val="1"/>
        </dgm:presLayoutVars>
      </dgm:prSet>
      <dgm:spPr/>
    </dgm:pt>
    <dgm:pt modelId="{5D5AEDB9-1823-4CD0-A017-76EC8DCD2129}" type="pres">
      <dgm:prSet presAssocID="{716A47D4-79E3-4E60-A2EF-5C9B7CD6CF19}" presName="spacer" presStyleCnt="0"/>
      <dgm:spPr/>
    </dgm:pt>
    <dgm:pt modelId="{33ABC057-E559-40CB-A42B-F1D86C815CDE}" type="pres">
      <dgm:prSet presAssocID="{B85B20CA-4B4A-40A7-B844-9BC374A884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CA70E02-3CE9-4D38-981A-8764F17E42BF}" srcId="{4A18E57E-370E-44FA-94CA-0D42AB32F388}" destId="{B94B4785-94AE-43FE-957B-02CCEFC6F155}" srcOrd="0" destOrd="0" parTransId="{2F88F479-190F-4C05-8A71-F8B8A3F661B4}" sibTransId="{716A47D4-79E3-4E60-A2EF-5C9B7CD6CF19}"/>
    <dgm:cxn modelId="{C0166F2E-885A-47B5-A954-214BDA68EE95}" type="presOf" srcId="{4A18E57E-370E-44FA-94CA-0D42AB32F388}" destId="{1369D280-1488-45D8-8602-85A9EF0E1676}" srcOrd="0" destOrd="0" presId="urn:microsoft.com/office/officeart/2005/8/layout/vList2"/>
    <dgm:cxn modelId="{47FC6F33-4206-4D81-86A1-045BBF290636}" srcId="{4A18E57E-370E-44FA-94CA-0D42AB32F388}" destId="{B85B20CA-4B4A-40A7-B844-9BC374A8846E}" srcOrd="1" destOrd="0" parTransId="{7241FBE1-F90E-408F-ACD8-24CE09430B2A}" sibTransId="{6A6EA53A-925E-4848-B57E-D8A537DB7F2A}"/>
    <dgm:cxn modelId="{E9EDBE79-46D6-439D-B453-D1B2FA2B72E2}" type="presOf" srcId="{B85B20CA-4B4A-40A7-B844-9BC374A8846E}" destId="{33ABC057-E559-40CB-A42B-F1D86C815CDE}" srcOrd="0" destOrd="0" presId="urn:microsoft.com/office/officeart/2005/8/layout/vList2"/>
    <dgm:cxn modelId="{2939B1E4-9D59-4A33-AF94-B974D73EA864}" type="presOf" srcId="{B94B4785-94AE-43FE-957B-02CCEFC6F155}" destId="{377F3456-307F-44E0-8B16-B7AB99D8B26C}" srcOrd="0" destOrd="0" presId="urn:microsoft.com/office/officeart/2005/8/layout/vList2"/>
    <dgm:cxn modelId="{CF162959-37A1-4026-BFEF-0CD115BC7F30}" type="presParOf" srcId="{1369D280-1488-45D8-8602-85A9EF0E1676}" destId="{377F3456-307F-44E0-8B16-B7AB99D8B26C}" srcOrd="0" destOrd="0" presId="urn:microsoft.com/office/officeart/2005/8/layout/vList2"/>
    <dgm:cxn modelId="{64A98CF8-BB23-4F13-B152-189D7BC5B857}" type="presParOf" srcId="{1369D280-1488-45D8-8602-85A9EF0E1676}" destId="{5D5AEDB9-1823-4CD0-A017-76EC8DCD2129}" srcOrd="1" destOrd="0" presId="urn:microsoft.com/office/officeart/2005/8/layout/vList2"/>
    <dgm:cxn modelId="{3306D7C7-F3AC-4A06-B084-88E74236768E}" type="presParOf" srcId="{1369D280-1488-45D8-8602-85A9EF0E1676}" destId="{33ABC057-E559-40CB-A42B-F1D86C815C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F3456-307F-44E0-8B16-B7AB99D8B26C}">
      <dsp:nvSpPr>
        <dsp:cNvPr id="0" name=""/>
        <dsp:cNvSpPr/>
      </dsp:nvSpPr>
      <dsp:spPr>
        <a:xfrm>
          <a:off x="0" y="136201"/>
          <a:ext cx="8316924" cy="2015325"/>
        </a:xfrm>
        <a:prstGeom prst="roundRect">
          <a:avLst/>
        </a:prstGeom>
        <a:solidFill>
          <a:srgbClr val="CDE5F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F5494"/>
              </a:solidFill>
              <a:latin typeface="Calibri"/>
              <a:ea typeface="+mn-ea"/>
              <a:cs typeface="+mn-cs"/>
            </a:rPr>
            <a:t>Individual Researchers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F5494"/>
              </a:solidFill>
              <a:latin typeface="Calibri"/>
              <a:ea typeface="+mn-ea"/>
              <a:cs typeface="+mn-cs"/>
            </a:rPr>
            <a:t>Build your international profile; bring top-quality PhD students into your research; enhance your supervision experience; further develop leadership skills and experience; strengthen existing collaborations and initiate entirely new ones; meet high-quality PhD students hosted by other partners in the network – with whom you might submit MSCA Postdoctoral or other Fellowship application</a:t>
          </a:r>
        </a:p>
      </dsp:txBody>
      <dsp:txXfrm>
        <a:off x="98380" y="234581"/>
        <a:ext cx="8120164" cy="1818565"/>
      </dsp:txXfrm>
    </dsp:sp>
    <dsp:sp modelId="{33ABC057-E559-40CB-A42B-F1D86C815CDE}">
      <dsp:nvSpPr>
        <dsp:cNvPr id="0" name=""/>
        <dsp:cNvSpPr/>
      </dsp:nvSpPr>
      <dsp:spPr>
        <a:xfrm>
          <a:off x="0" y="2403685"/>
          <a:ext cx="8316924" cy="2015325"/>
        </a:xfrm>
        <a:prstGeom prst="roundRect">
          <a:avLst/>
        </a:prstGeom>
        <a:solidFill>
          <a:srgbClr val="CDE5F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F5494"/>
              </a:solidFill>
              <a:latin typeface="Calibri"/>
              <a:ea typeface="+mn-ea"/>
              <a:cs typeface="+mn-cs"/>
            </a:rPr>
            <a:t>Institutions/Faculties/Colleges/Departments/Units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rgbClr val="0F5494"/>
              </a:solidFill>
              <a:latin typeface="Calibri"/>
              <a:ea typeface="+mn-ea"/>
              <a:cs typeface="+mn-cs"/>
            </a:rPr>
            <a:t>Increase the number of externally funded PhD studentships; bring high-quality PhD students – possibly the post-docs and permanent staff members of the future; introduce you to some of the brightest PhD students in your fields from across Europe; enhance existing or start entirely new collaborations – explore new ways of collaboration with partners (such as Joint Doctoral Schemes)</a:t>
          </a:r>
        </a:p>
      </dsp:txBody>
      <dsp:txXfrm>
        <a:off x="98380" y="2502065"/>
        <a:ext cx="8120164" cy="1818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de section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eux contenus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mparaison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seu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u avec légende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age avec légende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texte vertical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vertical et texte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a.ec.europa.eu/funding-and-grants/horizon-europe-marie-sklodowska-curie-actions/msca-doctoral-networks_e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docs/2021-2027/horizon/wp-call/2023-2024/wp-2-msca-actions_horizon-2023-2024_en.pdf" TargetMode="External"/><Relationship Id="rId3" Type="http://schemas.openxmlformats.org/officeDocument/2006/relationships/hyperlink" Target="https://circabc.europa.eu/ui/group/0d6109dc-828d-4995-b5ac-e28e88ec5d49/library/4481f205-1acb-40d1-a2c7-ab12ef99b601" TargetMode="External"/><Relationship Id="rId7" Type="http://schemas.openxmlformats.org/officeDocument/2006/relationships/hyperlink" Target="https://rea.ec.europa.eu/funding-and-grants/horizon-europe-marie-sklodowska-curie-actions/horizon-europe-msca-how-apply_en#doctoral-networks--call-202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a.ec.europa.eu/funding-and-grants/horizon-europe-marie-sklodowska-curie-actions/msca-doctoral-networks_en" TargetMode="External"/><Relationship Id="rId5" Type="http://schemas.openxmlformats.org/officeDocument/2006/relationships/hyperlink" Target="https://marie-sklodowska-curie-actions.ec.europa.eu/actions/doctoral-networks" TargetMode="External"/><Relationship Id="rId4" Type="http://schemas.openxmlformats.org/officeDocument/2006/relationships/hyperlink" Target="https://ec.europa.eu/info/funding-tenders/opportunities/portal/screen/opportunities/topic-details/horizon-msca-2024-dn-01-01?programmePeriod=2021%20-%202027&amp;frameworkProgramme=43108390&amp;programmePart=4310847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C06C0572-D90C-DBFA-8256-932136967B4D}"/>
              </a:ext>
            </a:extLst>
          </p:cNvPr>
          <p:cNvSpPr txBox="1"/>
          <p:nvPr/>
        </p:nvSpPr>
        <p:spPr bwMode="auto">
          <a:xfrm>
            <a:off x="1775520" y="3212976"/>
            <a:ext cx="9001000" cy="269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/>
            </a:pPr>
            <a:r>
              <a:rPr lang="fr-BE" sz="4000" b="1" dirty="0">
                <a:solidFill>
                  <a:srgbClr val="0F5494"/>
                </a:solidFill>
                <a:latin typeface="Rockwell"/>
                <a:ea typeface="Rockwell"/>
                <a:cs typeface="Rockwell"/>
              </a:rPr>
              <a:t>MSCA Doctoral Networks </a:t>
            </a:r>
            <a:r>
              <a:rPr lang="fr-BE" sz="4000" b="1" i="0" u="none" strike="noStrike" cap="none" dirty="0">
                <a:solidFill>
                  <a:srgbClr val="0F5494"/>
                </a:solidFill>
                <a:latin typeface="Rockwell"/>
                <a:ea typeface="Rockwell"/>
                <a:cs typeface="Rockwell"/>
              </a:rPr>
              <a:t>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/>
            </a:pPr>
            <a:r>
              <a:rPr lang="fr-BE" sz="4000" b="1" dirty="0">
                <a:solidFill>
                  <a:srgbClr val="0F5494"/>
                </a:solidFill>
                <a:latin typeface="Rockwell"/>
                <a:ea typeface="Rockwell"/>
                <a:cs typeface="Rockwell"/>
              </a:rPr>
              <a:t>Doctoral Networks: </a:t>
            </a:r>
            <a:r>
              <a:rPr lang="fr-BE" sz="4000" b="1" dirty="0" err="1">
                <a:solidFill>
                  <a:srgbClr val="0F5494"/>
                </a:solidFill>
                <a:latin typeface="Rockwell"/>
                <a:ea typeface="Rockwell"/>
                <a:cs typeface="Rockwell"/>
              </a:rPr>
              <a:t>characteristics</a:t>
            </a:r>
            <a:endParaRPr lang="fr-BE" sz="4000" b="1" dirty="0">
              <a:solidFill>
                <a:srgbClr val="0F5494"/>
              </a:solidFill>
              <a:latin typeface="Rockwell"/>
              <a:ea typeface="Rockwell"/>
              <a:cs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9505A-CF2A-3D1A-5A16-3AD125CB64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55600"/>
            <a:ext cx="8354144" cy="1325563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0F5494"/>
                </a:solidFill>
                <a:latin typeface="Rockwell" panose="02060603020205020403" pitchFamily="18" charset="0"/>
              </a:rPr>
              <a:t>MSCA-DN: 3 types of network</a:t>
            </a:r>
            <a:endParaRPr lang="fr-BE" dirty="0">
              <a:solidFill>
                <a:srgbClr val="0F5494"/>
              </a:solidFill>
              <a:latin typeface="Rockwell" panose="02060603020205020403" pitchFamily="18" charset="0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0B8761B9-624E-5E9E-5CD5-FCC01F31E384}"/>
              </a:ext>
            </a:extLst>
          </p:cNvPr>
          <p:cNvCxnSpPr>
            <a:cxnSpLocks/>
          </p:cNvCxnSpPr>
          <p:nvPr/>
        </p:nvCxnSpPr>
        <p:spPr bwMode="auto">
          <a:xfrm>
            <a:off x="911424" y="539155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E6A368D-4017-AC03-7595-AE16853B2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1751" y="2367332"/>
            <a:ext cx="2926595" cy="1757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DD81B-E203-D418-3F32-F49F866C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1645" y="2584051"/>
            <a:ext cx="2226805" cy="133742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FA23228-7CC2-6F05-C36F-7A8E0A818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17914" y="2379264"/>
            <a:ext cx="2926595" cy="175722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6F4A99B-B3EF-1FAF-3833-51B283E4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04077" y="2379264"/>
            <a:ext cx="2926595" cy="175722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E7A2FB53-F201-9698-6E67-195018593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50289" y="4437112"/>
            <a:ext cx="3168352" cy="17558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EEEE720D-8203-AD0E-EFDF-469402BF1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904436" y="4437112"/>
            <a:ext cx="3153548" cy="1477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20AA-9331-ECD9-ACC2-EABA83D60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011323" y="4437112"/>
            <a:ext cx="3312100" cy="1598102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5FDC7604-B0F5-4548-AE06-DB6DA77005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645" y="2598139"/>
            <a:ext cx="2319133" cy="1295605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807C76B3-8528-4370-94F6-F28C397E73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7699" y="2830636"/>
            <a:ext cx="3119348" cy="8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7082D-BE36-97F3-EE01-A887055BEF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55600"/>
            <a:ext cx="8354144" cy="1325563"/>
          </a:xfrm>
        </p:spPr>
        <p:txBody>
          <a:bodyPr/>
          <a:lstStyle/>
          <a:p>
            <a:pPr>
              <a:defRPr/>
            </a:pPr>
            <a:r>
              <a:rPr lang="fr-BE" sz="4400" dirty="0">
                <a:solidFill>
                  <a:srgbClr val="0F5494"/>
                </a:solidFill>
                <a:latin typeface="Rockwell"/>
              </a:rPr>
              <a:t>‘Regular’ Doctoral Networks</a:t>
            </a:r>
            <a:endParaRPr lang="fr-BE" dirty="0">
              <a:solidFill>
                <a:srgbClr val="0F5494"/>
              </a:solidFill>
              <a:latin typeface="Rockwell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8301B401-4A33-0D35-E24F-8688AE30998E}"/>
              </a:ext>
            </a:extLst>
          </p:cNvPr>
          <p:cNvCxnSpPr>
            <a:cxnSpLocks/>
          </p:cNvCxnSpPr>
          <p:nvPr/>
        </p:nvCxnSpPr>
        <p:spPr bwMode="auto">
          <a:xfrm>
            <a:off x="911424" y="548680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5C351FD9-4216-C1D0-269E-624B53E224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3573" y="2060848"/>
            <a:ext cx="10225136" cy="4351338"/>
          </a:xfrm>
        </p:spPr>
        <p:txBody>
          <a:bodyPr/>
          <a:lstStyle/>
          <a:p>
            <a:pPr marL="297815" marR="5080" indent="-28575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Doctoral Networks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consortium must include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at least three organisations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b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each from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 </a:t>
            </a:r>
            <a:r>
              <a:rPr kumimoji="0" lang="en-GB" sz="20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different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EU Member </a:t>
            </a:r>
            <a:r>
              <a:rPr kumimoji="0" lang="en-GB" sz="20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State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or Associated Country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(at least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E77921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of them from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an EU Member</a:t>
            </a:r>
            <a:r>
              <a:rPr kumimoji="0" lang="en-GB" sz="2000" b="0" i="0" u="none" strike="noStrike" kern="0" cap="none" spc="-26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State)</a:t>
            </a:r>
          </a:p>
          <a:p>
            <a:pPr marL="12065" marR="5080" indent="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34435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5080" lvl="0" indent="-342900" algn="l" defTabSz="914400" rtl="0" eaLnBrk="1" fontAlgn="base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enrolling candidates in a </a:t>
            </a:r>
            <a:r>
              <a:rPr kumimoji="0" lang="en-GB" sz="20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doctoral programme 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and a joint research project.</a:t>
            </a:r>
          </a:p>
          <a:p>
            <a:pPr marL="354965" marR="5080" lvl="0" indent="-342900" algn="l" defTabSz="914400" rtl="0" eaLnBrk="1" fontAlgn="base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34435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5080" lvl="0" indent="-342900" algn="l" defTabSz="914400" rtl="0" eaLnBrk="1" fontAlgn="base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Usually, consortium needs more than the minimum 3, and strong non-academic participation, to be competitive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34435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Maximum </a:t>
            </a:r>
            <a:r>
              <a:rPr lang="en-GB" sz="2000" b="1" dirty="0">
                <a:solidFill>
                  <a:srgbClr val="0F5494"/>
                </a:solidFill>
                <a:latin typeface="Arial"/>
                <a:cs typeface="Arial"/>
              </a:rPr>
              <a:t>54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0 person-month</a:t>
            </a:r>
            <a:r>
              <a:rPr kumimoji="0" lang="en-GB" sz="2000" b="1" i="0" u="none" strike="noStrike" kern="0" cap="none" spc="-7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rule</a:t>
            </a:r>
            <a:r>
              <a:rPr kumimoji="0" lang="en-GB" sz="2000" b="1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= network can recruit </a:t>
            </a:r>
            <a:r>
              <a:rPr kumimoji="0" lang="en-GB" sz="20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up to 15 researchers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for 36 months each (across entire network/all organisations)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11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5114F-4C50-6C9F-12A9-3020713F87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354144" cy="1325563"/>
          </a:xfrm>
        </p:spPr>
        <p:txBody>
          <a:bodyPr/>
          <a:lstStyle/>
          <a:p>
            <a:pPr>
              <a:defRPr/>
            </a:pPr>
            <a:r>
              <a:rPr lang="fr-BE" sz="4400" dirty="0" err="1">
                <a:solidFill>
                  <a:srgbClr val="0F5494"/>
                </a:solidFill>
                <a:latin typeface="Rockwell"/>
              </a:rPr>
              <a:t>Industrial</a:t>
            </a:r>
            <a:r>
              <a:rPr lang="fr-BE" sz="4400" dirty="0">
                <a:solidFill>
                  <a:srgbClr val="0F5494"/>
                </a:solidFill>
                <a:latin typeface="Rockwell"/>
              </a:rPr>
              <a:t> </a:t>
            </a:r>
            <a:r>
              <a:rPr lang="fr-BE" sz="4400" dirty="0" err="1">
                <a:solidFill>
                  <a:srgbClr val="0F5494"/>
                </a:solidFill>
                <a:latin typeface="Rockwell"/>
              </a:rPr>
              <a:t>Doctorates</a:t>
            </a:r>
            <a:endParaRPr lang="fr-BE" dirty="0">
              <a:solidFill>
                <a:srgbClr val="0F5494"/>
              </a:solidFill>
              <a:latin typeface="Rockwell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A23D1561-AF90-7932-6CA4-A04DEA292A2D}"/>
              </a:ext>
            </a:extLst>
          </p:cNvPr>
          <p:cNvCxnSpPr>
            <a:cxnSpLocks/>
          </p:cNvCxnSpPr>
          <p:nvPr/>
        </p:nvCxnSpPr>
        <p:spPr bwMode="auto">
          <a:xfrm>
            <a:off x="911424" y="548680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53DD076-6A95-9BC0-5855-DCF8639ED0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4058" y="1752601"/>
            <a:ext cx="10298360" cy="4351338"/>
          </a:xfrm>
        </p:spPr>
        <p:txBody>
          <a:bodyPr/>
          <a:lstStyle/>
          <a:p>
            <a:pPr marL="298450" marR="805180" indent="-28575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Industrial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Doctorates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: must include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at least three organisations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each from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different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EU Member 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State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or Associated Country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(at least one of them from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an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EU Member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State). </a:t>
            </a:r>
            <a:r>
              <a:rPr kumimoji="0" lang="en-GB" sz="1800" b="0" i="0" u="heavy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At  </a:t>
            </a:r>
            <a:r>
              <a:rPr kumimoji="0" lang="en-GB" sz="1800" b="0" i="0" u="heavy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least one must be from academic sector and </a:t>
            </a:r>
            <a:r>
              <a:rPr kumimoji="0" lang="en-GB" sz="1800" b="1" i="0" u="heavy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at least </a:t>
            </a:r>
            <a:r>
              <a:rPr kumimoji="0" lang="en-GB" sz="1800" b="1" i="0" u="heavy" strike="noStrike" kern="0" cap="none" spc="-35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 </a:t>
            </a:r>
            <a:r>
              <a:rPr kumimoji="0" lang="en-GB" sz="1800" b="1" i="0" u="heavy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one from the non-academic</a:t>
            </a:r>
            <a:r>
              <a:rPr kumimoji="0" lang="en-GB" sz="1800" b="1" i="0" u="heavy" strike="noStrike" kern="0" cap="none" spc="-15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 </a:t>
            </a:r>
            <a:r>
              <a:rPr kumimoji="0" lang="en-GB" sz="1800" b="1" i="0" u="heavy" strike="noStrike" kern="0" cap="none" spc="-1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sector</a:t>
            </a:r>
            <a:r>
              <a:rPr kumimoji="0" lang="en-GB" sz="1800" b="0" i="0" u="heavy" strike="noStrike" kern="0" cap="none" spc="-1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.</a:t>
            </a:r>
          </a:p>
          <a:p>
            <a:pPr marL="12700" marR="805180" indent="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8450" marR="805180" indent="-28575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Mandatory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E7792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non-academic beneficiary (</a:t>
            </a:r>
            <a:r>
              <a:rPr kumimoji="0" lang="en-GB" sz="1800" b="0" i="0" u="heavy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doctoral candidates must spend at least </a:t>
            </a:r>
            <a:r>
              <a:rPr kumimoji="0" lang="en-GB" sz="1800" b="1" i="0" u="heavy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50% </a:t>
            </a:r>
            <a:r>
              <a:rPr kumimoji="0" lang="en-GB" sz="1800" b="0" i="0" u="heavy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of</a:t>
            </a:r>
            <a:r>
              <a:rPr lang="en-GB" sz="1800" u="heavy" spc="-325" dirty="0">
                <a:solidFill>
                  <a:srgbClr val="344352"/>
                </a:solidFill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 </a:t>
            </a:r>
            <a:r>
              <a:rPr kumimoji="0" lang="en-GB" sz="1800" b="0" i="0" u="heavy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their </a:t>
            </a:r>
            <a:r>
              <a:rPr kumimoji="0" lang="en-GB" sz="1800" b="0" i="0" u="heavy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fellowship </a:t>
            </a:r>
            <a:r>
              <a:rPr kumimoji="0" lang="en-GB" sz="1800" b="0" i="0" u="heavy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duration in </a:t>
            </a:r>
            <a:r>
              <a:rPr kumimoji="0" lang="en-GB" sz="1800" b="0" i="0" u="heavy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the non-academic</a:t>
            </a:r>
            <a:r>
              <a:rPr kumimoji="0" lang="en-GB" sz="1800" b="0" i="0" u="heavy" strike="noStrike" kern="0" cap="none" spc="-9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 </a:t>
            </a:r>
            <a:r>
              <a:rPr kumimoji="0" lang="en-GB" sz="1800" b="0" i="0" u="heavy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sector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).</a:t>
            </a:r>
          </a:p>
          <a:p>
            <a:pPr marL="12700" marR="805180" indent="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endParaRPr kumimoji="0" lang="en-GB" sz="1050" b="0" i="0" u="none" strike="noStrike" kern="0" cap="none" spc="-5" normalizeH="0" baseline="0" noProof="0" dirty="0">
              <a:ln>
                <a:noFill/>
              </a:ln>
              <a:solidFill>
                <a:srgbClr val="34435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8450" marR="805180" indent="-28575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go further by requiring the mandatory involvement of the non-academic sector in the doctoral training so that the skills acquired better match public and private sector needs.</a:t>
            </a:r>
          </a:p>
          <a:p>
            <a:pPr marL="12700" marR="805180" indent="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8450" marR="805180" indent="-28575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Research should aim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support</a:t>
            </a:r>
            <a:r>
              <a:rPr kumimoji="0" lang="en-GB" sz="1800" b="1" i="0" u="none" strike="noStrike" kern="0" cap="none" spc="-27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long-term, industry-oriented</a:t>
            </a:r>
            <a:r>
              <a:rPr kumimoji="0" lang="en-GB" sz="1800" b="1" i="0" u="none" strike="noStrike" kern="0" cap="none" spc="-2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research</a:t>
            </a:r>
          </a:p>
          <a:p>
            <a:pPr marL="12700" marR="805180" indent="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endParaRPr lang="en-GB" sz="1050" dirty="0">
              <a:solidFill>
                <a:srgbClr val="002542"/>
              </a:solidFill>
              <a:latin typeface="Arial"/>
              <a:cs typeface="Arial"/>
            </a:endParaRPr>
          </a:p>
          <a:p>
            <a:pPr marL="298450" marR="805180" indent="-28575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Eligible for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540 person</a:t>
            </a:r>
            <a:r>
              <a:rPr kumimoji="0" lang="en-GB" sz="1800" b="1" i="0" u="none" strike="noStrike" kern="0" cap="none" spc="-6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months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– up to 15 researchers</a:t>
            </a:r>
          </a:p>
          <a:p>
            <a:pPr marL="12700" marR="805180" indent="0" rtl="0" fontAlgn="base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Mandatory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ESR </a:t>
            </a:r>
            <a:r>
              <a:rPr kumimoji="0" lang="en-GB" sz="1800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supervision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E7792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by </a:t>
            </a:r>
            <a:r>
              <a:rPr kumimoji="0" lang="en-GB" sz="1800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both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academic and non-academic</a:t>
            </a:r>
            <a:r>
              <a:rPr kumimoji="0" lang="en-GB" sz="1800" i="0" u="none" strike="noStrike" kern="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i="0" u="none" strike="noStrike" kern="0" cap="none" spc="-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sector</a:t>
            </a: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5080" lvl="0" indent="-342900" algn="l" defTabSz="914400" rtl="0" eaLnBrk="1" fontAlgn="base" latinLnBrk="0" hangingPunct="1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GB" sz="1050" b="0" i="0" u="heavy" strike="noStrike" kern="0" cap="none" spc="-15" normalizeH="0" baseline="0" noProof="0" dirty="0">
              <a:ln>
                <a:noFill/>
              </a:ln>
              <a:solidFill>
                <a:srgbClr val="344352"/>
              </a:solidFill>
              <a:effectLst/>
              <a:uLnTx/>
              <a:uFill>
                <a:solidFill>
                  <a:srgbClr val="344352"/>
                </a:solidFill>
              </a:uFill>
              <a:latin typeface="Arial"/>
              <a:cs typeface="Arial"/>
            </a:endParaRPr>
          </a:p>
          <a:p>
            <a:pPr marL="12700" marR="5080" lvl="0" indent="0" algn="ctr" defTabSz="914400" rtl="0" eaLnBrk="1" fontAlgn="base" latinLnBrk="0" hangingPunct="1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lang="en-GB" sz="1800" b="1" i="0" u="none" strike="noStrike" kern="0" cap="none" spc="-1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>
                  <a:solidFill>
                    <a:srgbClr val="344352"/>
                  </a:solidFill>
                </a:uFill>
                <a:latin typeface="Arial"/>
                <a:cs typeface="Arial"/>
              </a:rPr>
              <a:t>Despite ‘Industrial’ tag, it means non-academic sector: so it could be any non-academic organisation!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73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8A4D4-AA4B-EB6F-2E5A-1A746A402E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354144" cy="1325563"/>
          </a:xfrm>
        </p:spPr>
        <p:txBody>
          <a:bodyPr/>
          <a:lstStyle/>
          <a:p>
            <a:pPr>
              <a:defRPr/>
            </a:pPr>
            <a:r>
              <a:rPr lang="fr-BE" dirty="0">
                <a:solidFill>
                  <a:srgbClr val="0F5494"/>
                </a:solidFill>
                <a:latin typeface="Rockwell"/>
              </a:rPr>
              <a:t>Joint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Doctorates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37DDD55A-9691-9796-1881-F5AB825D5251}"/>
              </a:ext>
            </a:extLst>
          </p:cNvPr>
          <p:cNvCxnSpPr>
            <a:cxnSpLocks/>
          </p:cNvCxnSpPr>
          <p:nvPr/>
        </p:nvCxnSpPr>
        <p:spPr bwMode="auto">
          <a:xfrm>
            <a:off x="911424" y="548680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754F5AF-8C81-38C2-5EBC-26E248C83D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4058" y="1874243"/>
            <a:ext cx="10225136" cy="4351338"/>
          </a:xfrm>
        </p:spPr>
        <p:txBody>
          <a:bodyPr/>
          <a:lstStyle/>
          <a:p>
            <a:pPr marL="298450" indent="-285750" rtl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Joint Doctorates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consortium must include 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at least 3 organisations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, each from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b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different 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EU Member State or Associated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Country </a:t>
            </a:r>
            <a:r>
              <a:rPr kumimoji="0" lang="en-GB" sz="1800" b="0" i="0" u="none" strike="noStrike" kern="0" cap="none" spc="-1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at least </a:t>
            </a:r>
            <a:r>
              <a:rPr kumimoji="0" lang="en-GB" sz="1800" b="0" i="0" u="none" strike="noStrike" kern="0" cap="none" spc="-1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1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of them from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an EU</a:t>
            </a:r>
            <a:b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Member State). 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At least 3 must be entitled to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award 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doctoral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degrees</a:t>
            </a:r>
            <a:r>
              <a:rPr kumimoji="0" lang="en-GB" sz="1800" b="0" i="0" u="none" strike="noStrike" kern="0" cap="none" spc="-1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At least </a:t>
            </a:r>
            <a:r>
              <a:rPr kumimoji="0" lang="en-GB" sz="1800" b="0" i="0" u="none" strike="noStrike" kern="0" cap="none" spc="-1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2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b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the doctoral </a:t>
            </a:r>
            <a:r>
              <a:rPr kumimoji="0" lang="en-GB" sz="1800" b="0" i="0" u="none" strike="noStrike" kern="0" cap="none" spc="-1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degree awarding institutions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must be from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an EU Member State </a:t>
            </a:r>
            <a:r>
              <a:rPr kumimoji="0" lang="en-GB" sz="1800" b="0" i="0" u="none" strike="noStrike" kern="0" cap="none" spc="-1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and/or</a:t>
            </a:r>
            <a:br>
              <a:rPr kumimoji="0" lang="en-GB" sz="1800" b="0" i="0" u="none" strike="noStrike" kern="0" cap="none" spc="-1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Associated</a:t>
            </a:r>
            <a:r>
              <a:rPr kumimoji="0" lang="en-GB" sz="1800" b="0" i="0" u="none" strike="noStrike" kern="0" cap="none" spc="-3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-2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Country.</a:t>
            </a:r>
            <a:endParaRPr lang="en-GB" sz="1800" dirty="0">
              <a:solidFill>
                <a:srgbClr val="002542"/>
              </a:solidFill>
              <a:latin typeface="Arial"/>
              <a:cs typeface="Arial"/>
            </a:endParaRPr>
          </a:p>
          <a:p>
            <a:pPr marL="298450" indent="-285750" rtl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8450" indent="-285750" rtl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go further by proposing the creation of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coherent joint doctoral programmes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, leading to the delivery of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joint, double or multiple doctoral degrees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recognised in at least two EU Member States (MS) or Horizon Europe Associated Countries (AC).</a:t>
            </a:r>
          </a:p>
          <a:p>
            <a:pPr marL="298450" indent="-285750" rtl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8450" indent="-285750" rtl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1800" b="1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Recommended </a:t>
            </a:r>
            <a:r>
              <a:rPr kumimoji="0" lang="en-GB" sz="1800" b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size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4-8</a:t>
            </a:r>
            <a:r>
              <a:rPr kumimoji="0" lang="en-GB" sz="1800" b="0" i="0" u="none" strike="noStrike" kern="0" cap="none" spc="-8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beneficiaries</a:t>
            </a:r>
          </a:p>
          <a:p>
            <a:pPr marL="298450" indent="-285750" rtl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34435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8450" indent="-285750" rtl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Ambition for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lasting 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doctoral-level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cooperation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between the</a:t>
            </a:r>
            <a:r>
              <a:rPr kumimoji="0" lang="en-GB" sz="1800" b="0" i="0" u="none" strike="noStrike" kern="0" cap="none" spc="-14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beneficiaries</a:t>
            </a:r>
          </a:p>
          <a:p>
            <a:pPr marL="12700" indent="0" rtl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34435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indent="0" rtl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(continues…)</a:t>
            </a:r>
          </a:p>
          <a:p>
            <a:pPr marL="298450" indent="-285750" rtl="0" fontAlgn="base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endParaRPr lang="en-GB" sz="1050" dirty="0">
              <a:solidFill>
                <a:srgbClr val="00254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62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8A4D4-AA4B-EB6F-2E5A-1A746A402E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354144" cy="1325563"/>
          </a:xfrm>
        </p:spPr>
        <p:txBody>
          <a:bodyPr/>
          <a:lstStyle/>
          <a:p>
            <a:pPr>
              <a:defRPr/>
            </a:pPr>
            <a:r>
              <a:rPr lang="fr-BE" dirty="0">
                <a:solidFill>
                  <a:srgbClr val="0F5494"/>
                </a:solidFill>
                <a:latin typeface="Rockwell"/>
              </a:rPr>
              <a:t>Joint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Doctorates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37DDD55A-9691-9796-1881-F5AB825D5251}"/>
              </a:ext>
            </a:extLst>
          </p:cNvPr>
          <p:cNvCxnSpPr>
            <a:cxnSpLocks/>
          </p:cNvCxnSpPr>
          <p:nvPr/>
        </p:nvCxnSpPr>
        <p:spPr bwMode="auto">
          <a:xfrm>
            <a:off x="911424" y="548680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439B01E0-FC2C-CBD7-2788-92B03610EA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74243"/>
            <a:ext cx="10225136" cy="4351338"/>
          </a:xfrm>
        </p:spPr>
        <p:txBody>
          <a:bodyPr/>
          <a:lstStyle/>
          <a:p>
            <a:pPr marL="355600" rtl="0" fontAlgn="base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Joint selection, supervision,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monitoring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and assessment of ESRs through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lang="en-GB" sz="1800" b="0" i="0" u="none" strike="noStrike" kern="0" cap="none" spc="-23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joint</a:t>
            </a:r>
            <a:b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governance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structure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Pre-agreement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E7792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award a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joint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degree required at the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time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lang="en-GB" sz="1800" b="0" i="0" u="none" strike="noStrike" kern="0" cap="none" spc="-21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submission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lvl="0" rtl="0" fontAlgn="base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Eligible for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540 person</a:t>
            </a:r>
            <a:r>
              <a:rPr kumimoji="0" lang="en-GB" sz="1800" b="1" i="0" u="none" strike="noStrike" kern="0" cap="none" spc="-6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1" i="0" u="none" strike="noStrike" kern="0" cap="none" spc="-5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months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– </a:t>
            </a:r>
            <a:r>
              <a:rPr lang="en-GB" sz="1800" spc="-5" dirty="0">
                <a:solidFill>
                  <a:srgbClr val="344352"/>
                </a:solidFill>
                <a:latin typeface="Arial"/>
                <a:cs typeface="Arial"/>
              </a:rPr>
              <a:t>e.g. </a:t>
            </a:r>
            <a:r>
              <a:rPr lang="en-US" sz="1800" spc="-5" dirty="0">
                <a:solidFill>
                  <a:srgbClr val="344352"/>
                </a:solidFill>
                <a:latin typeface="Arial"/>
                <a:cs typeface="Arial"/>
              </a:rPr>
              <a:t>6 Doctoral Candidates for 48 month each plus 7 Doctoral Candidates for 36 month each</a:t>
            </a:r>
            <a:endParaRPr kumimoji="0" lang="en-GB" sz="1800" b="0" i="0" u="none" strike="noStrike" kern="0" cap="none" spc="-5" normalizeH="0" baseline="0" noProof="0" dirty="0">
              <a:ln>
                <a:noFill/>
              </a:ln>
              <a:solidFill>
                <a:srgbClr val="34435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ESR likely to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split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their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stay between beneficiaries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to fulfil joint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doctoral programme</a:t>
            </a:r>
            <a:r>
              <a:rPr kumimoji="0" lang="en-GB" sz="1800" b="0" i="0" u="none" strike="noStrike" kern="0" cap="none" spc="-114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requirements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None/>
              <a:tabLst>
                <a:tab pos="354965" algn="l"/>
                <a:tab pos="355600" algn="l"/>
              </a:tabLst>
              <a:defRPr/>
            </a:pPr>
            <a:endParaRPr kumimoji="0" lang="en-GB" sz="1050" b="0" i="0" u="none" strike="noStrike" kern="0" cap="none" spc="-5" normalizeH="0" baseline="0" noProof="0" dirty="0">
              <a:ln>
                <a:noFill/>
              </a:ln>
              <a:solidFill>
                <a:srgbClr val="34435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GB" sz="1800" b="0" i="0" u="none" strike="noStrike" kern="0" cap="none" spc="-5" normalizeH="0" baseline="0" noProof="0" dirty="0">
                <a:ln>
                  <a:noFill/>
                </a:ln>
                <a:solidFill>
                  <a:srgbClr val="344352"/>
                </a:solidFill>
                <a:effectLst/>
                <a:uLnTx/>
                <a:uFillTx/>
                <a:latin typeface="Arial"/>
                <a:cs typeface="Arial"/>
              </a:rPr>
              <a:t>Strong non-academic participation remains important, definitely an advantage – but perhaps less essential than for Standard networks </a:t>
            </a:r>
          </a:p>
          <a:p>
            <a:pPr marL="3556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64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C57CD-18B7-B79F-139E-82232E934F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81733" y="612650"/>
            <a:ext cx="9002216" cy="1325563"/>
          </a:xfrm>
        </p:spPr>
        <p:txBody>
          <a:bodyPr/>
          <a:lstStyle/>
          <a:p>
            <a:pPr>
              <a:defRPr/>
            </a:pPr>
            <a:r>
              <a:rPr lang="fr-BE" dirty="0" err="1">
                <a:solidFill>
                  <a:srgbClr val="0F5494"/>
                </a:solidFill>
                <a:latin typeface="Rockwell"/>
              </a:rPr>
              <a:t>Eligibility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recruited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researchers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3FA64838-6046-190C-AF66-E6519D0EDD3F}"/>
              </a:ext>
            </a:extLst>
          </p:cNvPr>
          <p:cNvCxnSpPr>
            <a:cxnSpLocks/>
          </p:cNvCxnSpPr>
          <p:nvPr/>
        </p:nvCxnSpPr>
        <p:spPr bwMode="auto">
          <a:xfrm>
            <a:off x="983432" y="764704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F27C249F-7C46-FE8D-A096-2049C126F7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6078" y="2090267"/>
            <a:ext cx="10225136" cy="4351338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Must be doctoral candidates – i.e.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must not hold a doctoral degree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at the time of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recruitment (researchers who have successfully defended their doctoral thesis but not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yet formally awarded the title are NOT eligible)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Must be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enrolled in a doctoral programme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leading to the award of a doctoral degree in at least one EU Member State or Associated Country, and for Joint Doctorates in at least two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Contract length: minimum 3 - maximum 36 months (36 months expected)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Can be of any nationality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Must not have been studying/living/working in country of recruitment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for more than 12 months in the 36 months before their recruitment date</a:t>
            </a:r>
          </a:p>
        </p:txBody>
      </p:sp>
    </p:spTree>
    <p:extLst>
      <p:ext uri="{BB962C8B-B14F-4D97-AF65-F5344CB8AC3E}">
        <p14:creationId xmlns:p14="http://schemas.microsoft.com/office/powerpoint/2010/main" val="711998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389FB-C271-6366-D826-0A84024802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8354144" cy="1325563"/>
          </a:xfrm>
        </p:spPr>
        <p:txBody>
          <a:bodyPr/>
          <a:lstStyle/>
          <a:p>
            <a:pPr>
              <a:defRPr/>
            </a:pPr>
            <a:r>
              <a:rPr lang="fr-BE" sz="4400" dirty="0" err="1">
                <a:solidFill>
                  <a:srgbClr val="0F5494"/>
                </a:solidFill>
                <a:latin typeface="Rockwell"/>
              </a:rPr>
              <a:t>Resubmission</a:t>
            </a:r>
            <a:r>
              <a:rPr lang="fr-BE" sz="4400" dirty="0">
                <a:solidFill>
                  <a:srgbClr val="0F5494"/>
                </a:solidFill>
                <a:latin typeface="Rockwell"/>
              </a:rPr>
              <a:t> restrictions</a:t>
            </a:r>
            <a:endParaRPr lang="fr-BE" dirty="0">
              <a:solidFill>
                <a:srgbClr val="0F5494"/>
              </a:solidFill>
              <a:latin typeface="Rockwell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F862D112-E9D5-94A1-2338-5702E1DC0A2D}"/>
              </a:ext>
            </a:extLst>
          </p:cNvPr>
          <p:cNvCxnSpPr>
            <a:cxnSpLocks/>
          </p:cNvCxnSpPr>
          <p:nvPr/>
        </p:nvCxnSpPr>
        <p:spPr bwMode="auto">
          <a:xfrm>
            <a:off x="911424" y="548680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16D0754-9F8A-F17F-BBD4-EC12C3029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5400" y="1874243"/>
            <a:ext cx="10225136" cy="4351338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+mn-lt"/>
                <a:cs typeface="Arial"/>
              </a:rPr>
              <a:t>applicants having received a score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cs typeface="Arial"/>
              </a:rPr>
              <a:t>below 80%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+mn-lt"/>
                <a:cs typeface="Arial"/>
              </a:rPr>
              <a:t>in the DN 2023 call are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+mn-lt"/>
                <a:cs typeface="Arial"/>
              </a:rPr>
            </a:b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cs typeface="Arial"/>
              </a:rPr>
              <a:t>not eligible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+mn-lt"/>
                <a:cs typeface="Arial"/>
              </a:rPr>
              <a:t>to resubmit a similar proposal in the DN 2024 call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+mn-lt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+mn-lt"/>
                <a:cs typeface="Arial"/>
              </a:rPr>
              <a:t>a `similar' proposal is one that differs from the previous one in minor ways, and in which some of the present consortium members are involved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+mn-lt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+mn-lt"/>
                <a:cs typeface="Arial"/>
              </a:rPr>
              <a:t>So to be safe, 2024 proposal should be radically different in at least one respect from the 2023 proposal – and should have many different consortium members (if based on a 2023 proposal scoring &lt;80% in 2023)</a:t>
            </a:r>
          </a:p>
        </p:txBody>
      </p:sp>
    </p:spTree>
    <p:extLst>
      <p:ext uri="{BB962C8B-B14F-4D97-AF65-F5344CB8AC3E}">
        <p14:creationId xmlns:p14="http://schemas.microsoft.com/office/powerpoint/2010/main" val="64744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86AB8-8F1C-D9CA-07DD-8AB498637A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81733" y="612650"/>
            <a:ext cx="9002216" cy="1325563"/>
          </a:xfrm>
        </p:spPr>
        <p:txBody>
          <a:bodyPr/>
          <a:lstStyle/>
          <a:p>
            <a:pPr>
              <a:defRPr/>
            </a:pPr>
            <a:r>
              <a:rPr lang="fr-BE" dirty="0">
                <a:solidFill>
                  <a:srgbClr val="0F5494"/>
                </a:solidFill>
                <a:latin typeface="Rockwell"/>
              </a:rPr>
              <a:t>Call timeline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overview</a:t>
            </a:r>
            <a:endParaRPr lang="fr-BE" dirty="0">
              <a:solidFill>
                <a:srgbClr val="0F5494"/>
              </a:solidFill>
              <a:latin typeface="Rockwell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60DEE058-1DD8-1B60-6882-4225435B3528}"/>
              </a:ext>
            </a:extLst>
          </p:cNvPr>
          <p:cNvCxnSpPr>
            <a:cxnSpLocks/>
          </p:cNvCxnSpPr>
          <p:nvPr/>
        </p:nvCxnSpPr>
        <p:spPr bwMode="auto">
          <a:xfrm>
            <a:off x="983432" y="764704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7B1F648-0844-F3F6-8107-315F57A60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81733" y="2090267"/>
            <a:ext cx="10225136" cy="435133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MSCA-DN-2024 tentative call milestones: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800" i="1" dirty="0">
                <a:solidFill>
                  <a:srgbClr val="002542"/>
                </a:solidFill>
                <a:latin typeface="Arial"/>
                <a:cs typeface="Arial"/>
              </a:rPr>
              <a:t>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there is one call per year, every year up to and including 2027)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Opening: </a:t>
            </a:r>
            <a:r>
              <a:rPr lang="en-US" sz="1800" b="1" dirty="0">
                <a:solidFill>
                  <a:srgbClr val="0F5494"/>
                </a:solidFill>
                <a:latin typeface="Arial"/>
                <a:cs typeface="Arial"/>
              </a:rPr>
              <a:t>29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 May 2024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Closes (submission deadline):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</a:rPr>
              <a:t>27 November 2024 – 5pm Brussels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Evaluations: December 2024 to March 2025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Results announced April 2025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Grant signatures: July 2025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Selected projects can start: September 2025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https://rea.ec.europa.eu/funding-and-grants/horizon-europe-marie-sklodowska-curie-actions/msca-doctoral-networks_en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12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86AB8-8F1C-D9CA-07DD-8AB498637A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81733" y="836712"/>
            <a:ext cx="9002216" cy="1325563"/>
          </a:xfrm>
        </p:spPr>
        <p:txBody>
          <a:bodyPr/>
          <a:lstStyle/>
          <a:p>
            <a:pPr>
              <a:defRPr/>
            </a:pPr>
            <a:r>
              <a:rPr lang="fr-BE" dirty="0">
                <a:solidFill>
                  <a:srgbClr val="0F5494"/>
                </a:solidFill>
                <a:latin typeface="Rockwell"/>
              </a:rPr>
              <a:t>MSCA-DN: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further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information sources 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60DEE058-1DD8-1B60-6882-4225435B3528}"/>
              </a:ext>
            </a:extLst>
          </p:cNvPr>
          <p:cNvCxnSpPr>
            <a:cxnSpLocks/>
          </p:cNvCxnSpPr>
          <p:nvPr/>
        </p:nvCxnSpPr>
        <p:spPr bwMode="auto">
          <a:xfrm>
            <a:off x="983432" y="764704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D4F3ACA6-02D6-1C6D-A316-DBF981C7AE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81733" y="2478484"/>
            <a:ext cx="10254827" cy="4351338"/>
          </a:xfrm>
        </p:spPr>
        <p:txBody>
          <a:bodyPr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►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MSCA-DN Guide for Applicants (2024)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►"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►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  <a:hlinkClick r:id="rId4"/>
              </a:rPr>
              <a:t>MSCA-DN-2024 Call page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►"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►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MSCA-DN on European Commission pages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  <a:hlinkClick r:id="rId5"/>
              </a:rPr>
              <a:t>link 1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</a:rPr>
              <a:t> and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  <a:hlinkClick r:id="rId6"/>
              </a:rPr>
              <a:t>link 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►"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►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2542"/>
                </a:solidFill>
                <a:effectLst/>
                <a:uLnTx/>
                <a:uFillTx/>
                <a:latin typeface="Arial"/>
                <a:cs typeface="Arial"/>
                <a:hlinkClick r:id="rId7"/>
              </a:rPr>
              <a:t>More detailed information on how to apply for DN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►"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►"/>
              <a:tabLst/>
              <a:defRPr/>
            </a:pPr>
            <a:r>
              <a:rPr lang="en-GB" sz="1600" b="1" dirty="0">
                <a:solidFill>
                  <a:srgbClr val="002542"/>
                </a:solidFill>
                <a:latin typeface="Arial"/>
                <a:cs typeface="Arial"/>
                <a:hlinkClick r:id="rId8"/>
              </a:rPr>
              <a:t>MSCA Work Programme 2023-25</a:t>
            </a:r>
            <a:endParaRPr lang="en-GB" sz="2000" dirty="0"/>
          </a:p>
          <a:p>
            <a:pPr marL="114300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26727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162AACF0-05EA-3649-185D-3A42CE939D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1424" y="2103437"/>
            <a:ext cx="8282136" cy="1325563"/>
          </a:xfrm>
        </p:spPr>
        <p:txBody>
          <a:bodyPr/>
          <a:lstStyle/>
          <a:p>
            <a:pPr>
              <a:defRPr/>
            </a:pPr>
            <a:r>
              <a:rPr lang="fr-BE" dirty="0" err="1">
                <a:solidFill>
                  <a:srgbClr val="0F5494"/>
                </a:solidFill>
                <a:latin typeface="Rockwell"/>
              </a:rPr>
              <a:t>Thank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you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for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your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attention!</a:t>
            </a:r>
            <a:endParaRPr dirty="0">
              <a:solidFill>
                <a:srgbClr val="0F5494"/>
              </a:solidFill>
            </a:endParaRPr>
          </a:p>
        </p:txBody>
      </p:sp>
      <p:cxnSp>
        <p:nvCxnSpPr>
          <p:cNvPr id="9" name="Google Shape;102;p15">
            <a:extLst>
              <a:ext uri="{FF2B5EF4-FFF2-40B4-BE49-F238E27FC236}">
                <a16:creationId xmlns:a16="http://schemas.microsoft.com/office/drawing/2014/main" id="{BA8E1200-70B4-19E8-F5A0-E1A3FC7B7548}"/>
              </a:ext>
            </a:extLst>
          </p:cNvPr>
          <p:cNvCxnSpPr>
            <a:cxnSpLocks/>
          </p:cNvCxnSpPr>
          <p:nvPr/>
        </p:nvCxnSpPr>
        <p:spPr bwMode="auto">
          <a:xfrm>
            <a:off x="911424" y="548680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DF08BBC-63D3-AF4B-EC6B-822DE0337196}"/>
              </a:ext>
            </a:extLst>
          </p:cNvPr>
          <p:cNvSpPr txBox="1">
            <a:spLocks/>
          </p:cNvSpPr>
          <p:nvPr/>
        </p:nvSpPr>
        <p:spPr bwMode="auto">
          <a:xfrm>
            <a:off x="838200" y="336550"/>
            <a:ext cx="82821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fr-BE">
                <a:solidFill>
                  <a:srgbClr val="0F5494"/>
                </a:solidFill>
                <a:latin typeface="Rockwell"/>
              </a:rPr>
              <a:t>MSCA Doctoral Networks</a:t>
            </a:r>
            <a:endParaRPr lang="fr-BE" dirty="0">
              <a:solidFill>
                <a:srgbClr val="0F5494"/>
              </a:solidFill>
            </a:endParaRPr>
          </a:p>
        </p:txBody>
      </p:sp>
      <p:cxnSp>
        <p:nvCxnSpPr>
          <p:cNvPr id="9" name="Google Shape;102;p15">
            <a:extLst>
              <a:ext uri="{FF2B5EF4-FFF2-40B4-BE49-F238E27FC236}">
                <a16:creationId xmlns:a16="http://schemas.microsoft.com/office/drawing/2014/main" id="{E84778AA-4EA7-458B-BF8A-64230BBD8154}"/>
              </a:ext>
            </a:extLst>
          </p:cNvPr>
          <p:cNvCxnSpPr>
            <a:cxnSpLocks/>
          </p:cNvCxnSpPr>
          <p:nvPr/>
        </p:nvCxnSpPr>
        <p:spPr bwMode="auto">
          <a:xfrm>
            <a:off x="911424" y="520105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2735CCB-6BCB-F28D-493A-5696039A3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06538" y="2060848"/>
            <a:ext cx="8856984" cy="3246860"/>
          </a:xfrm>
        </p:spPr>
        <p:txBody>
          <a:bodyPr/>
          <a:lstStyle/>
          <a:p>
            <a:pPr marL="114300" indent="0">
              <a:buNone/>
              <a:defRPr/>
            </a:pPr>
            <a:r>
              <a:rPr lang="en-GB" sz="2800" b="0" i="0" u="none" strike="noStrike" cap="none" spc="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Recruit, host, train and supervise very talented, ambitious PhD students from across the world in your group/team/lab!  </a:t>
            </a:r>
          </a:p>
          <a:p>
            <a:pPr marL="114300" indent="0">
              <a:buNone/>
              <a:defRPr/>
            </a:pPr>
            <a:endParaRPr lang="en-GB" sz="2800" b="0" i="0" u="none" strike="noStrike" cap="none" spc="0" dirty="0">
              <a:solidFill>
                <a:schemeClr val="dk1"/>
              </a:solidFill>
              <a:latin typeface="Rockwell"/>
              <a:ea typeface="Rockwell"/>
              <a:cs typeface="Rockwell"/>
            </a:endParaRPr>
          </a:p>
          <a:p>
            <a:pPr marL="114300" indent="0">
              <a:buNone/>
              <a:defRPr/>
            </a:pPr>
            <a:r>
              <a:rPr lang="en-GB" sz="2800" b="0" i="0" u="none" strike="noStrike" cap="none" spc="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Next submission deadline: </a:t>
            </a:r>
            <a:r>
              <a:rPr lang="en-GB" b="1" dirty="0">
                <a:solidFill>
                  <a:srgbClr val="0F5494"/>
                </a:solidFill>
                <a:latin typeface="Rockwell"/>
                <a:ea typeface="Rockwell"/>
                <a:cs typeface="Rockwell"/>
              </a:rPr>
              <a:t>27</a:t>
            </a:r>
            <a:r>
              <a:rPr lang="en-GB" sz="2800" b="1" i="0" u="none" strike="noStrike" cap="none" spc="0" dirty="0">
                <a:solidFill>
                  <a:srgbClr val="0F5494"/>
                </a:solidFill>
                <a:latin typeface="Rockwell"/>
                <a:ea typeface="Rockwell"/>
                <a:cs typeface="Rockwell"/>
              </a:rPr>
              <a:t> November 2024</a:t>
            </a:r>
          </a:p>
          <a:p>
            <a:pPr>
              <a:defRPr/>
            </a:pPr>
            <a:endParaRPr lang="fr-BE" sz="2800" b="0" i="0" u="none" strike="noStrike" cap="none" spc="0" dirty="0">
              <a:solidFill>
                <a:schemeClr val="dk1"/>
              </a:solidFill>
              <a:latin typeface="Rockwell"/>
              <a:ea typeface="Rockwell"/>
              <a:cs typeface="Rockwell"/>
            </a:endParaRPr>
          </a:p>
          <a:p>
            <a:pPr>
              <a:defRPr/>
            </a:pPr>
            <a:endParaRPr lang="fr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9" name="Google Shape;102;p15">
            <a:extLst>
              <a:ext uri="{FF2B5EF4-FFF2-40B4-BE49-F238E27FC236}">
                <a16:creationId xmlns:a16="http://schemas.microsoft.com/office/drawing/2014/main" id="{E84778AA-4EA7-458B-BF8A-64230BBD8154}"/>
              </a:ext>
            </a:extLst>
          </p:cNvPr>
          <p:cNvCxnSpPr>
            <a:cxnSpLocks/>
          </p:cNvCxnSpPr>
          <p:nvPr/>
        </p:nvCxnSpPr>
        <p:spPr bwMode="auto">
          <a:xfrm>
            <a:off x="838200" y="548680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itre 1">
            <a:extLst>
              <a:ext uri="{FF2B5EF4-FFF2-40B4-BE49-F238E27FC236}">
                <a16:creationId xmlns:a16="http://schemas.microsoft.com/office/drawing/2014/main" id="{FB1C7904-2A27-B973-7690-5DAAF31AAD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404664"/>
            <a:ext cx="8282136" cy="1325563"/>
          </a:xfrm>
        </p:spPr>
        <p:txBody>
          <a:bodyPr/>
          <a:lstStyle/>
          <a:p>
            <a:pPr>
              <a:defRPr/>
            </a:pPr>
            <a:r>
              <a:rPr lang="fr-BE" dirty="0">
                <a:solidFill>
                  <a:srgbClr val="0F5494"/>
                </a:solidFill>
                <a:latin typeface="Rockwell"/>
              </a:rPr>
              <a:t>MSCA: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fundamental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principles</a:t>
            </a:r>
            <a:endParaRPr lang="fr-BE" dirty="0">
              <a:solidFill>
                <a:srgbClr val="0F5494"/>
              </a:solidFill>
              <a:latin typeface="Rockwell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542F57D-D7BC-D553-E0F8-531A44057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74243"/>
            <a:ext cx="10297144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GB" sz="2000" spc="-25" dirty="0">
                <a:latin typeface="+mn-lt"/>
              </a:rPr>
              <a:t>Operates </a:t>
            </a:r>
            <a:r>
              <a:rPr lang="en-GB" sz="2000" spc="-5" dirty="0">
                <a:latin typeface="+mn-lt"/>
              </a:rPr>
              <a:t>on</a:t>
            </a:r>
            <a:r>
              <a:rPr lang="en-GB" sz="2000" dirty="0">
                <a:latin typeface="+mn-lt"/>
              </a:rPr>
              <a:t> </a:t>
            </a:r>
            <a:r>
              <a:rPr lang="en-GB" sz="2000" spc="-10" dirty="0">
                <a:latin typeface="+mn-lt"/>
              </a:rPr>
              <a:t>‘</a:t>
            </a:r>
            <a:r>
              <a:rPr lang="en-GB" sz="2000" b="1" spc="-10" dirty="0">
                <a:solidFill>
                  <a:srgbClr val="0F5494"/>
                </a:solidFill>
                <a:latin typeface="+mn-lt"/>
              </a:rPr>
              <a:t>bottom-up</a:t>
            </a:r>
            <a:r>
              <a:rPr lang="en-GB" sz="2000" spc="-10" dirty="0">
                <a:latin typeface="+mn-lt"/>
              </a:rPr>
              <a:t>’</a:t>
            </a:r>
            <a:r>
              <a:rPr lang="en-GB" sz="2000" spc="-160" dirty="0">
                <a:latin typeface="+mn-lt"/>
              </a:rPr>
              <a:t> </a:t>
            </a:r>
            <a:r>
              <a:rPr lang="en-GB" sz="2000" spc="-5" dirty="0">
                <a:latin typeface="+mn-lt"/>
              </a:rPr>
              <a:t>basis – any field, any topic within any field</a:t>
            </a:r>
          </a:p>
          <a:p>
            <a:pPr marL="110490" indent="0">
              <a:lnSpc>
                <a:spcPct val="100000"/>
              </a:lnSpc>
              <a:buNone/>
            </a:pPr>
            <a:endParaRPr lang="en-GB" sz="1050" spc="-20" dirty="0">
              <a:latin typeface="+mn-lt"/>
            </a:endParaRPr>
          </a:p>
          <a:p>
            <a:pPr marL="4533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pc="-15" dirty="0">
                <a:latin typeface="+mn-lt"/>
              </a:rPr>
              <a:t>A</a:t>
            </a:r>
            <a:r>
              <a:rPr lang="en-GB" sz="2000" spc="-20" dirty="0">
                <a:latin typeface="+mn-lt"/>
              </a:rPr>
              <a:t>ny research </a:t>
            </a:r>
            <a:r>
              <a:rPr lang="en-GB" sz="2000" dirty="0">
                <a:latin typeface="+mn-lt"/>
              </a:rPr>
              <a:t>and </a:t>
            </a:r>
            <a:r>
              <a:rPr lang="en-GB" sz="2000" spc="-20" dirty="0">
                <a:latin typeface="+mn-lt"/>
              </a:rPr>
              <a:t>innovation </a:t>
            </a:r>
            <a:r>
              <a:rPr lang="en-GB" sz="2000" spc="-5" dirty="0">
                <a:latin typeface="+mn-lt"/>
              </a:rPr>
              <a:t>ideas (basic </a:t>
            </a:r>
            <a:r>
              <a:rPr lang="en-GB" sz="2000" spc="-20" dirty="0">
                <a:latin typeface="+mn-lt"/>
              </a:rPr>
              <a:t>research; </a:t>
            </a:r>
            <a:r>
              <a:rPr lang="en-GB" sz="2000" spc="-25" dirty="0">
                <a:latin typeface="+mn-lt"/>
              </a:rPr>
              <a:t>market</a:t>
            </a:r>
            <a:r>
              <a:rPr lang="en-GB" sz="2000" spc="-155" dirty="0">
                <a:latin typeface="+mn-lt"/>
              </a:rPr>
              <a:t> </a:t>
            </a:r>
            <a:r>
              <a:rPr lang="en-GB" sz="2000" spc="-25" dirty="0">
                <a:latin typeface="+mn-lt"/>
              </a:rPr>
              <a:t>take-up)</a:t>
            </a:r>
          </a:p>
          <a:p>
            <a:pPr marL="110490" indent="0">
              <a:lnSpc>
                <a:spcPct val="100000"/>
              </a:lnSpc>
              <a:buNone/>
            </a:pPr>
            <a:endParaRPr lang="en-GB" sz="1050" spc="-25" dirty="0">
              <a:latin typeface="+mn-lt"/>
            </a:endParaRPr>
          </a:p>
          <a:p>
            <a:pPr marL="4533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spc="-5" dirty="0">
                <a:solidFill>
                  <a:srgbClr val="0F5494"/>
                </a:solidFill>
                <a:latin typeface="+mn-lt"/>
              </a:rPr>
              <a:t>Mobility</a:t>
            </a:r>
            <a:r>
              <a:rPr lang="en-GB" sz="2000" b="1" spc="-5" dirty="0">
                <a:latin typeface="+mn-lt"/>
              </a:rPr>
              <a:t> </a:t>
            </a:r>
            <a:r>
              <a:rPr lang="en-GB" sz="2000" spc="-20" dirty="0">
                <a:latin typeface="+mn-lt"/>
              </a:rPr>
              <a:t>(cross-border </a:t>
            </a:r>
            <a:r>
              <a:rPr lang="en-GB" sz="2000" dirty="0">
                <a:latin typeface="+mn-lt"/>
              </a:rPr>
              <a:t>and </a:t>
            </a:r>
            <a:r>
              <a:rPr lang="en-GB" sz="2000" spc="-20" dirty="0">
                <a:latin typeface="+mn-lt"/>
              </a:rPr>
              <a:t>cross-sector) </a:t>
            </a:r>
            <a:r>
              <a:rPr lang="en-GB" sz="2000" spc="-5" dirty="0">
                <a:latin typeface="+mn-lt"/>
              </a:rPr>
              <a:t>is </a:t>
            </a:r>
            <a:r>
              <a:rPr lang="en-GB" sz="2000" dirty="0">
                <a:latin typeface="+mn-lt"/>
              </a:rPr>
              <a:t>a </a:t>
            </a:r>
            <a:r>
              <a:rPr lang="en-GB" sz="2000" spc="-40" dirty="0">
                <a:latin typeface="+mn-lt"/>
              </a:rPr>
              <a:t>key </a:t>
            </a:r>
            <a:r>
              <a:rPr lang="en-GB" sz="2000" spc="-20" dirty="0">
                <a:latin typeface="+mn-lt"/>
              </a:rPr>
              <a:t>requirement  </a:t>
            </a:r>
          </a:p>
          <a:p>
            <a:pPr marL="110490" indent="0">
              <a:lnSpc>
                <a:spcPct val="100000"/>
              </a:lnSpc>
              <a:buNone/>
            </a:pPr>
            <a:endParaRPr lang="en-GB" sz="1050" spc="-20" dirty="0">
              <a:latin typeface="+mn-lt"/>
            </a:endParaRPr>
          </a:p>
          <a:p>
            <a:pPr marL="4533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pc="-5" dirty="0">
                <a:latin typeface="+mn-lt"/>
              </a:rPr>
              <a:t>Enhance skills of </a:t>
            </a:r>
            <a:r>
              <a:rPr lang="en-GB" sz="2000" b="1" dirty="0">
                <a:solidFill>
                  <a:srgbClr val="0F5494"/>
                </a:solidFill>
                <a:latin typeface="+mn-lt"/>
              </a:rPr>
              <a:t>people behind </a:t>
            </a:r>
            <a:r>
              <a:rPr lang="en-GB" sz="2000" b="1" spc="-20" dirty="0">
                <a:solidFill>
                  <a:srgbClr val="0F5494"/>
                </a:solidFill>
                <a:latin typeface="+mn-lt"/>
              </a:rPr>
              <a:t>research </a:t>
            </a:r>
            <a:r>
              <a:rPr lang="en-GB" sz="2000" b="1" spc="-5" dirty="0">
                <a:solidFill>
                  <a:srgbClr val="0F5494"/>
                </a:solidFill>
                <a:latin typeface="+mn-lt"/>
              </a:rPr>
              <a:t>and </a:t>
            </a:r>
            <a:r>
              <a:rPr lang="en-GB" sz="2000" b="1" spc="-10" dirty="0">
                <a:solidFill>
                  <a:srgbClr val="0F5494"/>
                </a:solidFill>
                <a:latin typeface="+mn-lt"/>
              </a:rPr>
              <a:t>innovation  </a:t>
            </a:r>
          </a:p>
          <a:p>
            <a:pPr marL="110490" indent="0">
              <a:lnSpc>
                <a:spcPct val="100000"/>
              </a:lnSpc>
              <a:buNone/>
            </a:pPr>
            <a:endParaRPr lang="en-GB" sz="1050" b="1" spc="-10" dirty="0">
              <a:solidFill>
                <a:srgbClr val="0F5494"/>
              </a:solidFill>
              <a:latin typeface="+mn-lt"/>
            </a:endParaRPr>
          </a:p>
          <a:p>
            <a:pPr marL="4533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pc="-20" dirty="0">
                <a:latin typeface="+mn-lt"/>
              </a:rPr>
              <a:t>Strong </a:t>
            </a:r>
            <a:r>
              <a:rPr lang="en-GB" sz="2000" spc="-15" dirty="0">
                <a:latin typeface="+mn-lt"/>
              </a:rPr>
              <a:t>participation </a:t>
            </a:r>
            <a:r>
              <a:rPr lang="en-GB" sz="2000" spc="-20" dirty="0">
                <a:latin typeface="+mn-lt"/>
              </a:rPr>
              <a:t>across</a:t>
            </a:r>
            <a:r>
              <a:rPr lang="en-GB" sz="2000" spc="15" dirty="0">
                <a:latin typeface="+mn-lt"/>
              </a:rPr>
              <a:t> </a:t>
            </a:r>
            <a:r>
              <a:rPr lang="en-GB" sz="2000" spc="-25" dirty="0">
                <a:latin typeface="+mn-lt"/>
              </a:rPr>
              <a:t>sectors – non-academic sector participation; especially in Doctoral Networks</a:t>
            </a:r>
          </a:p>
          <a:p>
            <a:pPr marL="110490" indent="0">
              <a:lnSpc>
                <a:spcPct val="100000"/>
              </a:lnSpc>
              <a:buNone/>
            </a:pPr>
            <a:endParaRPr lang="en-GB" sz="1050" dirty="0">
              <a:latin typeface="+mn-lt"/>
            </a:endParaRPr>
          </a:p>
          <a:p>
            <a:pPr marL="45339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pc="-10" dirty="0">
                <a:latin typeface="+mn-lt"/>
              </a:rPr>
              <a:t>Dissemination </a:t>
            </a:r>
            <a:r>
              <a:rPr lang="en-GB" sz="2000" dirty="0">
                <a:latin typeface="+mn-lt"/>
              </a:rPr>
              <a:t>and </a:t>
            </a:r>
            <a:r>
              <a:rPr lang="en-GB" sz="2000" b="1" dirty="0">
                <a:solidFill>
                  <a:srgbClr val="0F5494"/>
                </a:solidFill>
                <a:latin typeface="+mn-lt"/>
              </a:rPr>
              <a:t>public </a:t>
            </a:r>
            <a:r>
              <a:rPr lang="en-GB" sz="2000" b="1" spc="-20" dirty="0">
                <a:solidFill>
                  <a:srgbClr val="0F5494"/>
                </a:solidFill>
                <a:latin typeface="+mn-lt"/>
              </a:rPr>
              <a:t>engagement </a:t>
            </a:r>
            <a:r>
              <a:rPr lang="en-GB" sz="2000" dirty="0">
                <a:latin typeface="+mn-lt"/>
              </a:rPr>
              <a:t>- public</a:t>
            </a:r>
            <a:r>
              <a:rPr lang="en-GB" sz="2000" spc="-110" dirty="0">
                <a:latin typeface="+mn-lt"/>
              </a:rPr>
              <a:t> </a:t>
            </a:r>
            <a:r>
              <a:rPr lang="en-GB" sz="2000" spc="-15" dirty="0">
                <a:latin typeface="+mn-lt"/>
              </a:rPr>
              <a:t>outreach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08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125521F-301E-7696-D38B-4F4F7C4107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55600"/>
            <a:ext cx="8354144" cy="1325563"/>
          </a:xfrm>
        </p:spPr>
        <p:txBody>
          <a:bodyPr/>
          <a:lstStyle/>
          <a:p>
            <a:pPr>
              <a:defRPr/>
            </a:pPr>
            <a:r>
              <a:rPr lang="fr-BE" dirty="0">
                <a:solidFill>
                  <a:srgbClr val="0F5494"/>
                </a:solidFill>
                <a:latin typeface="Rockwell"/>
              </a:rPr>
              <a:t>Doctoral Network: objectives</a:t>
            </a:r>
          </a:p>
        </p:txBody>
      </p:sp>
      <p:cxnSp>
        <p:nvCxnSpPr>
          <p:cNvPr id="7" name="Google Shape;102;p15">
            <a:extLst>
              <a:ext uri="{FF2B5EF4-FFF2-40B4-BE49-F238E27FC236}">
                <a16:creationId xmlns:a16="http://schemas.microsoft.com/office/drawing/2014/main" id="{F1DFE167-DE75-A8BD-6545-4251A465E16C}"/>
              </a:ext>
            </a:extLst>
          </p:cNvPr>
          <p:cNvCxnSpPr>
            <a:cxnSpLocks/>
          </p:cNvCxnSpPr>
          <p:nvPr/>
        </p:nvCxnSpPr>
        <p:spPr bwMode="auto">
          <a:xfrm>
            <a:off x="911424" y="539155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FE098EE-A098-2744-7378-0E14EF56DA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44277" y="1910161"/>
            <a:ext cx="9073008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promoting </a:t>
            </a:r>
            <a:r>
              <a:rPr lang="en-GB" sz="2000" b="1" dirty="0">
                <a:solidFill>
                  <a:srgbClr val="0F5494"/>
                </a:solidFill>
                <a:latin typeface="+mn-lt"/>
              </a:rPr>
              <a:t>international, inter-sectoral and multi/inter-disciplinary collaboration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in doctoral-level training in Europe;</a:t>
            </a:r>
          </a:p>
          <a:p>
            <a:pPr marL="114300" indent="0">
              <a:buNone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training highly-skilled doctoral candidates and stimulating </a:t>
            </a:r>
            <a:r>
              <a:rPr lang="en-GB" sz="2000" b="1" dirty="0">
                <a:solidFill>
                  <a:srgbClr val="0F5494"/>
                </a:solidFill>
                <a:latin typeface="+mn-lt"/>
              </a:rPr>
              <a:t>entrepreneurship, creativity and innovation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in Europe and beyond</a:t>
            </a:r>
          </a:p>
        </p:txBody>
      </p:sp>
    </p:spTree>
    <p:extLst>
      <p:ext uri="{BB962C8B-B14F-4D97-AF65-F5344CB8AC3E}">
        <p14:creationId xmlns:p14="http://schemas.microsoft.com/office/powerpoint/2010/main" val="155497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E00FC5A-4923-27F8-40AF-817AAF3A70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36550"/>
            <a:ext cx="8474918" cy="1325563"/>
          </a:xfrm>
        </p:spPr>
        <p:txBody>
          <a:bodyPr/>
          <a:lstStyle/>
          <a:p>
            <a:pPr>
              <a:defRPr/>
            </a:pPr>
            <a:r>
              <a:rPr lang="fr-BE" dirty="0" err="1">
                <a:solidFill>
                  <a:srgbClr val="0F5494"/>
                </a:solidFill>
                <a:latin typeface="Rockwell"/>
              </a:rPr>
              <a:t>What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</a:t>
            </a:r>
            <a:r>
              <a:rPr lang="fr-BE" dirty="0" err="1">
                <a:solidFill>
                  <a:srgbClr val="0F5494"/>
                </a:solidFill>
                <a:latin typeface="Rockwell"/>
              </a:rPr>
              <a:t>is</a:t>
            </a:r>
            <a:r>
              <a:rPr lang="fr-BE" dirty="0">
                <a:solidFill>
                  <a:srgbClr val="0F5494"/>
                </a:solidFill>
                <a:latin typeface="Rockwell"/>
              </a:rPr>
              <a:t> a Doctoral Network?</a:t>
            </a:r>
          </a:p>
        </p:txBody>
      </p:sp>
      <p:cxnSp>
        <p:nvCxnSpPr>
          <p:cNvPr id="6" name="Google Shape;102;p15">
            <a:extLst>
              <a:ext uri="{FF2B5EF4-FFF2-40B4-BE49-F238E27FC236}">
                <a16:creationId xmlns:a16="http://schemas.microsoft.com/office/drawing/2014/main" id="{539E71AB-2BD3-C707-423C-BCE00D7B3D4A}"/>
              </a:ext>
            </a:extLst>
          </p:cNvPr>
          <p:cNvCxnSpPr>
            <a:cxnSpLocks/>
          </p:cNvCxnSpPr>
          <p:nvPr/>
        </p:nvCxnSpPr>
        <p:spPr bwMode="auto">
          <a:xfrm>
            <a:off x="911424" y="529630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65A8EE8-B29F-08C5-8AE5-F5C05FEA048A}"/>
              </a:ext>
            </a:extLst>
          </p:cNvPr>
          <p:cNvSpPr txBox="1">
            <a:spLocks/>
          </p:cNvSpPr>
          <p:nvPr/>
        </p:nvSpPr>
        <p:spPr bwMode="auto">
          <a:xfrm>
            <a:off x="911424" y="1726357"/>
            <a:ext cx="8474918" cy="712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GB" sz="1800" b="1" dirty="0">
                <a:solidFill>
                  <a:srgbClr val="0F5494"/>
                </a:solidFill>
                <a:latin typeface="+mn-lt"/>
              </a:rPr>
              <a:t>Jointly designed, competitively selected, jointly implemented PhD training scheme</a:t>
            </a:r>
          </a:p>
          <a:p>
            <a:pPr marL="114300" indent="0" algn="ctr">
              <a:buFont typeface="Arial"/>
              <a:buNone/>
            </a:pPr>
            <a:endParaRPr lang="en-GB" sz="700" dirty="0">
              <a:latin typeface="+mn-lt"/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7A54DDBD-25FB-8BFB-3EA3-20AF38745A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502867"/>
            <a:ext cx="9937104" cy="4351338"/>
          </a:xfrm>
        </p:spPr>
        <p:txBody>
          <a:bodyPr/>
          <a:lstStyle/>
          <a:p>
            <a:r>
              <a:rPr lang="en-GB" sz="1800" dirty="0">
                <a:latin typeface="+mn-lt"/>
              </a:rPr>
              <a:t>Work with colleagues in Europe/beyond to jointly design collaborative PhD training scheme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If successful, the consortium hires PhD students and implements a joint research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Equip recruited researchers with scientific/scholarly and transferable skills necessary to gain their PhDs and become important future researchers in this research area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Research is done by the recruited PhD students, not really by the PIs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PI role: supervise at least one recruited student, collaborate with the other PIs to ensure smooth running of the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Excellent salary for recruited researchers – standard of applicants will be very high</a:t>
            </a:r>
          </a:p>
          <a:p>
            <a:pPr marL="114300" indent="0">
              <a:buNone/>
            </a:pPr>
            <a:endParaRPr lang="en-GB" sz="1100" dirty="0">
              <a:solidFill>
                <a:srgbClr val="0F5494"/>
              </a:solidFill>
              <a:latin typeface="+mn-lt"/>
            </a:endParaRPr>
          </a:p>
          <a:p>
            <a:pPr marL="114300" indent="0" algn="ctr">
              <a:buNone/>
            </a:pPr>
            <a:r>
              <a:rPr lang="en-GB" sz="1800" dirty="0">
                <a:solidFill>
                  <a:srgbClr val="0F5494"/>
                </a:solidFill>
                <a:latin typeface="+mn-lt"/>
              </a:rPr>
              <a:t>Think of an area in which there’s a need to train a new group of talented researchers who will go on to solve important social/economic/environmental/technological problems – delivering benefits for European society, economy, citizens, technology, science</a:t>
            </a:r>
          </a:p>
          <a:p>
            <a:pPr marL="114300" indent="0">
              <a:buNone/>
            </a:pP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235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D9CAA548-D077-8F2B-710F-28FBE4C27E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55600"/>
            <a:ext cx="9578280" cy="1325563"/>
          </a:xfrm>
        </p:spPr>
        <p:txBody>
          <a:bodyPr/>
          <a:lstStyle/>
          <a:p>
            <a:pPr>
              <a:defRPr/>
            </a:pPr>
            <a:r>
              <a:rPr lang="fr-BE" sz="4000" dirty="0">
                <a:solidFill>
                  <a:srgbClr val="0F5494"/>
                </a:solidFill>
                <a:latin typeface="Rockwell"/>
              </a:rPr>
              <a:t>How </a:t>
            </a:r>
            <a:r>
              <a:rPr lang="fr-BE" sz="4000" dirty="0" err="1">
                <a:solidFill>
                  <a:srgbClr val="0F5494"/>
                </a:solidFill>
                <a:latin typeface="Rockwell"/>
              </a:rPr>
              <a:t>does</a:t>
            </a:r>
            <a:r>
              <a:rPr lang="fr-BE" sz="4000" dirty="0">
                <a:solidFill>
                  <a:srgbClr val="0F5494"/>
                </a:solidFill>
                <a:latin typeface="Rockwell"/>
              </a:rPr>
              <a:t> a Doctoral Network look? </a:t>
            </a:r>
          </a:p>
        </p:txBody>
      </p:sp>
      <p:cxnSp>
        <p:nvCxnSpPr>
          <p:cNvPr id="9" name="Google Shape;102;p15">
            <a:extLst>
              <a:ext uri="{FF2B5EF4-FFF2-40B4-BE49-F238E27FC236}">
                <a16:creationId xmlns:a16="http://schemas.microsoft.com/office/drawing/2014/main" id="{DB031989-52A4-4E1C-CCCD-5A57A43BBF58}"/>
              </a:ext>
            </a:extLst>
          </p:cNvPr>
          <p:cNvCxnSpPr>
            <a:cxnSpLocks/>
          </p:cNvCxnSpPr>
          <p:nvPr/>
        </p:nvCxnSpPr>
        <p:spPr bwMode="auto">
          <a:xfrm>
            <a:off x="911424" y="539155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DE366F1-E3F6-532D-90CE-3B1D2DD57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666876"/>
            <a:ext cx="9937104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Up to </a:t>
            </a:r>
            <a:r>
              <a:rPr lang="en-GB" sz="1800" b="1" dirty="0">
                <a:solidFill>
                  <a:srgbClr val="0F5494"/>
                </a:solidFill>
                <a:latin typeface="+mn-lt"/>
              </a:rPr>
              <a:t>15 researchers </a:t>
            </a:r>
            <a:r>
              <a:rPr lang="en-GB" sz="1800" dirty="0">
                <a:latin typeface="+mn-lt"/>
              </a:rPr>
              <a:t>recruited for 3 years* each and enrolled on a PhD at one or more of the beneficiaries</a:t>
            </a:r>
          </a:p>
          <a:p>
            <a:pPr marL="114300" indent="0">
              <a:buNone/>
            </a:pPr>
            <a:endParaRPr lang="en-GB" sz="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Between </a:t>
            </a:r>
            <a:r>
              <a:rPr lang="en-GB" sz="1800" b="1" dirty="0">
                <a:solidFill>
                  <a:srgbClr val="0F5494"/>
                </a:solidFill>
                <a:latin typeface="+mn-lt"/>
              </a:rPr>
              <a:t>3 and 10 beneficiaries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(each recruiting at least 1 researcher)</a:t>
            </a:r>
          </a:p>
          <a:p>
            <a:pPr marL="114300" indent="0">
              <a:buNone/>
            </a:pPr>
            <a:endParaRPr lang="en-GB" sz="5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Each researcher has </a:t>
            </a:r>
            <a:r>
              <a:rPr lang="en-GB" sz="1800" b="1" dirty="0">
                <a:solidFill>
                  <a:srgbClr val="0F5494"/>
                </a:solidFill>
                <a:latin typeface="+mn-lt"/>
              </a:rPr>
              <a:t>own individual PhD research project</a:t>
            </a:r>
            <a:r>
              <a:rPr lang="en-GB" sz="1800" dirty="0">
                <a:latin typeface="+mn-lt"/>
              </a:rPr>
              <a:t> and research and transferable skills </a:t>
            </a:r>
            <a:r>
              <a:rPr lang="en-GB" sz="1800" b="1" dirty="0">
                <a:solidFill>
                  <a:srgbClr val="0F5494"/>
                </a:solidFill>
                <a:latin typeface="+mn-lt"/>
              </a:rPr>
              <a:t>training programme</a:t>
            </a:r>
            <a:r>
              <a:rPr lang="en-GB" sz="1800" dirty="0">
                <a:latin typeface="+mn-lt"/>
              </a:rPr>
              <a:t> at their recruiting institution</a:t>
            </a:r>
          </a:p>
          <a:p>
            <a:pPr marL="114300" indent="0">
              <a:buNone/>
            </a:pPr>
            <a:endParaRPr lang="en-GB" sz="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All recruited researchers participate in common, network-wide training events, jointly organised by all the beneficiaries (Summer Schools, Winter Schools, perhaps final conference at the end)</a:t>
            </a:r>
          </a:p>
          <a:p>
            <a:pPr marL="114300" indent="0">
              <a:buNone/>
            </a:pPr>
            <a:endParaRPr lang="en-GB" sz="2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Recruited researchers participate in short visits or secondments at other beneficiaries in the network</a:t>
            </a:r>
          </a:p>
          <a:p>
            <a:pPr marL="114300" indent="0">
              <a:buNone/>
            </a:pPr>
            <a:endParaRPr lang="en-GB" sz="1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Other organisations (‘associated partners’) can provide training, short visits or secondments</a:t>
            </a:r>
          </a:p>
          <a:p>
            <a:pPr marL="114300" indent="0">
              <a:buNone/>
            </a:pPr>
            <a:endParaRPr lang="en-GB" sz="400" dirty="0"/>
          </a:p>
          <a:p>
            <a:pPr marL="114300" indent="0">
              <a:buNone/>
            </a:pPr>
            <a:r>
              <a:rPr lang="en-GB" sz="1600" dirty="0"/>
              <a:t>*or 4 years for JD</a:t>
            </a:r>
            <a:r>
              <a:rPr lang="en-GB" sz="1600" dirty="0">
                <a:latin typeface="+mn-lt"/>
              </a:rPr>
              <a:t> </a:t>
            </a:r>
            <a:endParaRPr lang="en-GB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76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1657A-845D-E331-9A62-B4590C6215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78420"/>
            <a:ext cx="9578280" cy="1325563"/>
          </a:xfrm>
        </p:spPr>
        <p:txBody>
          <a:bodyPr/>
          <a:lstStyle/>
          <a:p>
            <a:pPr>
              <a:defRPr/>
            </a:pPr>
            <a:r>
              <a:rPr lang="fr-BE" sz="3600" dirty="0" err="1">
                <a:solidFill>
                  <a:srgbClr val="0F5494"/>
                </a:solidFill>
                <a:latin typeface="Rockwell"/>
              </a:rPr>
              <a:t>Why</a:t>
            </a:r>
            <a:r>
              <a:rPr lang="fr-BE" sz="3600" dirty="0">
                <a:solidFill>
                  <a:srgbClr val="0F5494"/>
                </a:solidFill>
                <a:latin typeface="Rockwell"/>
              </a:rPr>
              <a:t> </a:t>
            </a:r>
            <a:r>
              <a:rPr lang="fr-BE" sz="3600" dirty="0" err="1">
                <a:solidFill>
                  <a:srgbClr val="0F5494"/>
                </a:solidFill>
                <a:latin typeface="Rockwell"/>
              </a:rPr>
              <a:t>participate</a:t>
            </a:r>
            <a:r>
              <a:rPr lang="fr-BE" sz="3600" dirty="0">
                <a:solidFill>
                  <a:srgbClr val="0F5494"/>
                </a:solidFill>
                <a:latin typeface="Rockwell"/>
              </a:rPr>
              <a:t> in a Doctoral Network?</a:t>
            </a:r>
            <a:r>
              <a:rPr lang="fr-BE" sz="4000" dirty="0">
                <a:latin typeface="Rockwell"/>
              </a:rPr>
              <a:t> </a:t>
            </a:r>
            <a:r>
              <a:rPr lang="fr-BE" sz="4000" dirty="0">
                <a:solidFill>
                  <a:srgbClr val="0F5494"/>
                </a:solidFill>
                <a:latin typeface="Rockwell"/>
              </a:rPr>
              <a:t> 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AC6038B0-98B2-FED4-F67D-D050DBDD1E6D}"/>
              </a:ext>
            </a:extLst>
          </p:cNvPr>
          <p:cNvCxnSpPr>
            <a:cxnSpLocks/>
          </p:cNvCxnSpPr>
          <p:nvPr/>
        </p:nvCxnSpPr>
        <p:spPr bwMode="auto">
          <a:xfrm>
            <a:off x="911424" y="561975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ABA0E39-F136-8424-369E-DCF04AC64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599519"/>
              </p:ext>
            </p:extLst>
          </p:nvPr>
        </p:nvGraphicFramePr>
        <p:xfrm>
          <a:off x="1199456" y="1859410"/>
          <a:ext cx="8316924" cy="462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250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6BB19-16A6-9F1B-53A9-76E72AB041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1776" y="476672"/>
            <a:ext cx="9578280" cy="1325563"/>
          </a:xfrm>
        </p:spPr>
        <p:txBody>
          <a:bodyPr/>
          <a:lstStyle/>
          <a:p>
            <a:pPr>
              <a:defRPr/>
            </a:pPr>
            <a:r>
              <a:rPr lang="fr-BE" sz="3600" dirty="0">
                <a:solidFill>
                  <a:srgbClr val="0F5494"/>
                </a:solidFill>
                <a:latin typeface="Rockwell"/>
              </a:rPr>
              <a:t>Consortium – </a:t>
            </a:r>
            <a:r>
              <a:rPr lang="fr-BE" sz="3600" dirty="0" err="1">
                <a:solidFill>
                  <a:srgbClr val="0F5494"/>
                </a:solidFill>
                <a:latin typeface="Rockwell"/>
              </a:rPr>
              <a:t>work</a:t>
            </a:r>
            <a:r>
              <a:rPr lang="fr-BE" sz="3600" dirty="0">
                <a:solidFill>
                  <a:srgbClr val="0F5494"/>
                </a:solidFill>
                <a:latin typeface="Rockwell"/>
              </a:rPr>
              <a:t> </a:t>
            </a:r>
            <a:r>
              <a:rPr lang="fr-BE" sz="3600" dirty="0" err="1">
                <a:solidFill>
                  <a:srgbClr val="0F5494"/>
                </a:solidFill>
                <a:latin typeface="Rockwell"/>
              </a:rPr>
              <a:t>with</a:t>
            </a:r>
            <a:r>
              <a:rPr lang="fr-BE" sz="3600" dirty="0">
                <a:solidFill>
                  <a:srgbClr val="0F5494"/>
                </a:solidFill>
                <a:latin typeface="Rockwell"/>
              </a:rPr>
              <a:t> </a:t>
            </a:r>
            <a:r>
              <a:rPr lang="fr-BE" sz="3600" dirty="0" err="1">
                <a:solidFill>
                  <a:srgbClr val="0F5494"/>
                </a:solidFill>
                <a:latin typeface="Rockwell"/>
              </a:rPr>
              <a:t>colleagues</a:t>
            </a:r>
            <a:r>
              <a:rPr lang="fr-BE" sz="3600" dirty="0">
                <a:solidFill>
                  <a:srgbClr val="0F5494"/>
                </a:solidFill>
                <a:latin typeface="Rockwell"/>
              </a:rPr>
              <a:t> </a:t>
            </a:r>
            <a:r>
              <a:rPr lang="fr-BE" sz="3600" dirty="0" err="1">
                <a:solidFill>
                  <a:srgbClr val="0F5494"/>
                </a:solidFill>
                <a:latin typeface="Rockwell"/>
              </a:rPr>
              <a:t>across</a:t>
            </a:r>
            <a:r>
              <a:rPr lang="fr-BE" sz="3600" dirty="0">
                <a:solidFill>
                  <a:srgbClr val="0F5494"/>
                </a:solidFill>
                <a:latin typeface="Rockwell"/>
              </a:rPr>
              <a:t> CIVIS (and </a:t>
            </a:r>
            <a:r>
              <a:rPr lang="fr-BE" sz="3600" dirty="0" err="1">
                <a:solidFill>
                  <a:srgbClr val="0F5494"/>
                </a:solidFill>
                <a:latin typeface="Rockwell"/>
              </a:rPr>
              <a:t>beyond</a:t>
            </a:r>
            <a:r>
              <a:rPr lang="fr-BE" sz="3600" dirty="0">
                <a:solidFill>
                  <a:srgbClr val="0F5494"/>
                </a:solidFill>
                <a:latin typeface="Rockwell"/>
              </a:rPr>
              <a:t>) </a:t>
            </a: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4330B191-0FD8-12B3-F43D-BCE44BAB9615}"/>
              </a:ext>
            </a:extLst>
          </p:cNvPr>
          <p:cNvCxnSpPr>
            <a:cxnSpLocks/>
          </p:cNvCxnSpPr>
          <p:nvPr/>
        </p:nvCxnSpPr>
        <p:spPr bwMode="auto">
          <a:xfrm>
            <a:off x="911424" y="548680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B5242E96-4CC3-CF42-97D6-42D6494AD9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1776" y="2132856"/>
            <a:ext cx="10376792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Partner with colleagues across CIVIS – and possibly beyond</a:t>
            </a:r>
          </a:p>
          <a:p>
            <a:pPr marL="114300" indent="0">
              <a:buNone/>
            </a:pPr>
            <a:endParaRPr lang="en-GB" sz="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Need </a:t>
            </a:r>
            <a:r>
              <a:rPr lang="en-GB" sz="1800" b="1" dirty="0">
                <a:solidFill>
                  <a:srgbClr val="0F5494"/>
                </a:solidFill>
                <a:latin typeface="+mn-lt"/>
              </a:rPr>
              <a:t>at least 3 institutions from 3 different European countries</a:t>
            </a:r>
            <a:r>
              <a:rPr lang="en-GB" sz="1800" dirty="0">
                <a:latin typeface="+mn-lt"/>
              </a:rPr>
              <a:t> – actually needs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more to be competitive</a:t>
            </a:r>
          </a:p>
          <a:p>
            <a:pPr marL="114300" indent="0">
              <a:buNone/>
            </a:pPr>
            <a:endParaRPr lang="en-GB" sz="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Once you have the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minimum 3 institutions</a:t>
            </a:r>
            <a:r>
              <a:rPr lang="en-GB" sz="1800" dirty="0">
                <a:latin typeface="+mn-lt"/>
              </a:rPr>
              <a:t>, you can continue adding as necessary</a:t>
            </a:r>
          </a:p>
          <a:p>
            <a:pPr marL="114300" indent="0">
              <a:buNone/>
            </a:pPr>
            <a:endParaRPr lang="en-GB" sz="10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Institutions can participate as ‘beneficiary’ or as ‘associated partner’</a:t>
            </a:r>
          </a:p>
          <a:p>
            <a:pPr marL="114300" indent="0">
              <a:buNone/>
            </a:pPr>
            <a:endParaRPr lang="en-GB" sz="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F5494"/>
                </a:solidFill>
                <a:latin typeface="+mn-lt"/>
              </a:rPr>
              <a:t>Beneficiary</a:t>
            </a:r>
            <a:r>
              <a:rPr lang="en-GB" sz="1800" dirty="0">
                <a:latin typeface="+mn-lt"/>
              </a:rPr>
              <a:t>: recruits at least one researcher, takes full role and joint responsibility in carrying out the project</a:t>
            </a:r>
          </a:p>
          <a:p>
            <a:pPr marL="114300" indent="0">
              <a:buNone/>
            </a:pPr>
            <a:endParaRPr lang="en-GB" sz="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F5494"/>
                </a:solidFill>
                <a:latin typeface="+mn-lt"/>
              </a:rPr>
              <a:t>Associated Partner</a:t>
            </a:r>
            <a:r>
              <a:rPr lang="en-GB" sz="1800" dirty="0">
                <a:latin typeface="+mn-lt"/>
              </a:rPr>
              <a:t>: does not recruit but might train or supervise researchers recruited by beneficiaries, might host secondments </a:t>
            </a:r>
          </a:p>
        </p:txBody>
      </p:sp>
    </p:spTree>
    <p:extLst>
      <p:ext uri="{BB962C8B-B14F-4D97-AF65-F5344CB8AC3E}">
        <p14:creationId xmlns:p14="http://schemas.microsoft.com/office/powerpoint/2010/main" val="406800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7A366-7B48-95DB-668A-3EA0C69B44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70880"/>
            <a:ext cx="8354144" cy="1325563"/>
          </a:xfrm>
        </p:spPr>
        <p:txBody>
          <a:bodyPr/>
          <a:lstStyle/>
          <a:p>
            <a:pPr>
              <a:defRPr/>
            </a:pPr>
            <a:r>
              <a:rPr lang="fr-BE" sz="4400" dirty="0" err="1">
                <a:solidFill>
                  <a:srgbClr val="0F5494"/>
                </a:solidFill>
                <a:latin typeface="Rockwell"/>
              </a:rPr>
              <a:t>Research</a:t>
            </a:r>
            <a:r>
              <a:rPr lang="fr-BE" sz="4400" dirty="0">
                <a:solidFill>
                  <a:srgbClr val="0F5494"/>
                </a:solidFill>
                <a:latin typeface="Rockwell"/>
              </a:rPr>
              <a:t> and Training</a:t>
            </a:r>
            <a:endParaRPr lang="fr-BE" dirty="0">
              <a:solidFill>
                <a:srgbClr val="0F5494"/>
              </a:solidFill>
              <a:latin typeface="Rockwell"/>
            </a:endParaRPr>
          </a:p>
        </p:txBody>
      </p:sp>
      <p:cxnSp>
        <p:nvCxnSpPr>
          <p:cNvPr id="3" name="Google Shape;102;p15">
            <a:extLst>
              <a:ext uri="{FF2B5EF4-FFF2-40B4-BE49-F238E27FC236}">
                <a16:creationId xmlns:a16="http://schemas.microsoft.com/office/drawing/2014/main" id="{297AA868-340E-66C4-3C5A-2CCFAF9A821A}"/>
              </a:ext>
            </a:extLst>
          </p:cNvPr>
          <p:cNvCxnSpPr>
            <a:cxnSpLocks/>
          </p:cNvCxnSpPr>
          <p:nvPr/>
        </p:nvCxnSpPr>
        <p:spPr bwMode="auto">
          <a:xfrm>
            <a:off x="911424" y="554435"/>
            <a:ext cx="2781701" cy="0"/>
          </a:xfrm>
          <a:prstGeom prst="straightConnector1">
            <a:avLst/>
          </a:prstGeom>
          <a:noFill/>
          <a:ln w="76200" cap="flat" cmpd="sng">
            <a:solidFill>
              <a:srgbClr val="0F5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7F1E11A-D021-D764-C530-69649AF6FD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79998"/>
            <a:ext cx="10225136" cy="4351338"/>
          </a:xfrm>
        </p:spPr>
        <p:txBody>
          <a:bodyPr/>
          <a:lstStyle/>
          <a:p>
            <a:pPr marL="114300" indent="0">
              <a:buNone/>
            </a:pPr>
            <a:r>
              <a:rPr lang="en-GB" sz="2000" b="1" dirty="0">
                <a:solidFill>
                  <a:srgbClr val="0F5494"/>
                </a:solidFill>
                <a:latin typeface="+mn-lt"/>
              </a:rPr>
              <a:t>Training is just as important (perhaps even more so) as the research</a:t>
            </a:r>
          </a:p>
          <a:p>
            <a:pPr marL="114300" indent="0">
              <a:buNone/>
            </a:pPr>
            <a:endParaRPr lang="en-GB" sz="1050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Each recruited researcher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GB" sz="1800" dirty="0">
                <a:latin typeface="+mn-lt"/>
              </a:rPr>
              <a:t>has own individual PhD research project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GB" sz="1800" dirty="0">
                <a:latin typeface="+mn-lt"/>
              </a:rPr>
              <a:t> has own individual scientific and transferable skills training activities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GB" sz="1800" dirty="0">
                <a:latin typeface="+mn-lt"/>
              </a:rPr>
              <a:t> participates in network-wide scientific and transferable skills training with recruited researchers from the other organisations in the network</a:t>
            </a:r>
            <a:r>
              <a:rPr lang="en-GB" sz="2000" dirty="0">
                <a:latin typeface="+mn-lt"/>
              </a:rPr>
              <a:t> </a:t>
            </a:r>
          </a:p>
          <a:p>
            <a:pPr marL="571500" lvl="1" indent="0">
              <a:buNone/>
            </a:pPr>
            <a:endParaRPr lang="en-GB" sz="105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Proposal shows the scope of each individual PhD research project</a:t>
            </a:r>
          </a:p>
          <a:p>
            <a:pPr marL="114300" indent="0">
              <a:buNone/>
            </a:pPr>
            <a:endParaRPr lang="en-GB" sz="105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Proposal also has very detailed presentation of both individual and network-wide training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25151471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1569</Words>
  <Application>Microsoft Office PowerPoint</Application>
  <DocSecurity>0</DocSecurity>
  <PresentationFormat>Widescreen</PresentationFormat>
  <Paragraphs>157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Rockwell</vt:lpstr>
      <vt:lpstr>Thème Office</vt:lpstr>
      <vt:lpstr>Presentazione standard di PowerPoint</vt:lpstr>
      <vt:lpstr>Presentazione standard di PowerPoint</vt:lpstr>
      <vt:lpstr>MSCA: fundamental principles</vt:lpstr>
      <vt:lpstr>Doctoral Network: objectives</vt:lpstr>
      <vt:lpstr>What is a Doctoral Network?</vt:lpstr>
      <vt:lpstr>How does a Doctoral Network look? </vt:lpstr>
      <vt:lpstr>Why participate in a Doctoral Network?  </vt:lpstr>
      <vt:lpstr>Consortium – work with colleagues across CIVIS (and beyond) </vt:lpstr>
      <vt:lpstr>Research and Training</vt:lpstr>
      <vt:lpstr>MSCA-DN: 3 types of network</vt:lpstr>
      <vt:lpstr>‘Regular’ Doctoral Networks</vt:lpstr>
      <vt:lpstr>Industrial Doctorates</vt:lpstr>
      <vt:lpstr>Joint Doctorates </vt:lpstr>
      <vt:lpstr>Joint Doctorates </vt:lpstr>
      <vt:lpstr>Eligibility recruited researchers </vt:lpstr>
      <vt:lpstr>Resubmission restrictions</vt:lpstr>
      <vt:lpstr>Call timeline overview</vt:lpstr>
      <vt:lpstr>MSCA-DN: further information sources </vt:lpstr>
      <vt:lpstr>Thank you for your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Kusmierek Sophie</dc:creator>
  <cp:keywords/>
  <dc:description/>
  <cp:lastModifiedBy>Rosa Cecilia Di Stefano</cp:lastModifiedBy>
  <cp:revision>24</cp:revision>
  <dcterms:modified xsi:type="dcterms:W3CDTF">2024-06-26T11:07:07Z</dcterms:modified>
  <cp:category/>
  <dc:identifier/>
  <cp:contentStatus/>
  <dc:language/>
  <cp:version/>
</cp:coreProperties>
</file>